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4" r:id="rId11"/>
    <p:sldId id="265" r:id="rId12"/>
    <p:sldId id="266" r:id="rId13"/>
    <p:sldId id="267" r:id="rId14"/>
    <p:sldId id="270" r:id="rId15"/>
    <p:sldId id="269" r:id="rId16"/>
  </p:sldIdLst>
  <p:sldSz cx="18288000" cy="10287000"/>
  <p:notesSz cx="6858000" cy="9144000"/>
  <p:embeddedFontLst>
    <p:embeddedFont>
      <p:font typeface="Blogger Sans" panose="020B0604020202020204" charset="0"/>
      <p:regular r:id="rId17"/>
    </p:embeddedFont>
    <p:embeddedFont>
      <p:font typeface="Blogger Sans Bold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Nunito Sans Heavy" panose="020B0604020202020204" charset="0"/>
      <p:regular r:id="rId23"/>
    </p:embeddedFont>
    <p:embeddedFont>
      <p:font typeface="Source Sans Pro" panose="020B050303040302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826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34.sv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34.sv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1028700"/>
            <a:ext cx="16230600" cy="8492024"/>
          </a:xfrm>
          <a:custGeom>
            <a:avLst/>
            <a:gdLst/>
            <a:ahLst/>
            <a:cxnLst/>
            <a:rect l="l" t="t" r="r" b="b"/>
            <a:pathLst>
              <a:path w="16230600" h="8492024">
                <a:moveTo>
                  <a:pt x="0" y="0"/>
                </a:moveTo>
                <a:lnTo>
                  <a:pt x="16230600" y="0"/>
                </a:lnTo>
                <a:lnTo>
                  <a:pt x="16230600" y="8492024"/>
                </a:lnTo>
                <a:lnTo>
                  <a:pt x="0" y="8492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 l="-6338" t="-16017" r="-6338" b="-129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483927" y="3484708"/>
            <a:ext cx="11320146" cy="3641314"/>
          </a:xfrm>
          <a:custGeom>
            <a:avLst/>
            <a:gdLst/>
            <a:ahLst/>
            <a:cxnLst/>
            <a:rect l="l" t="t" r="r" b="b"/>
            <a:pathLst>
              <a:path w="11320146" h="3641314">
                <a:moveTo>
                  <a:pt x="0" y="0"/>
                </a:moveTo>
                <a:lnTo>
                  <a:pt x="11320146" y="0"/>
                </a:lnTo>
                <a:lnTo>
                  <a:pt x="11320146" y="3641313"/>
                </a:lnTo>
                <a:lnTo>
                  <a:pt x="0" y="36413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483927" y="7116496"/>
            <a:ext cx="11320146" cy="2049452"/>
          </a:xfrm>
          <a:custGeom>
            <a:avLst/>
            <a:gdLst/>
            <a:ahLst/>
            <a:cxnLst/>
            <a:rect l="l" t="t" r="r" b="b"/>
            <a:pathLst>
              <a:path w="11320146" h="2049452">
                <a:moveTo>
                  <a:pt x="0" y="0"/>
                </a:moveTo>
                <a:lnTo>
                  <a:pt x="11320146" y="0"/>
                </a:lnTo>
                <a:lnTo>
                  <a:pt x="11320146" y="2049452"/>
                </a:lnTo>
                <a:lnTo>
                  <a:pt x="0" y="20494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9761" r="-274" b="-1299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83647" y="4886016"/>
            <a:ext cx="7133784" cy="8442348"/>
          </a:xfrm>
          <a:custGeom>
            <a:avLst/>
            <a:gdLst/>
            <a:ahLst/>
            <a:cxnLst/>
            <a:rect l="l" t="t" r="r" b="b"/>
            <a:pathLst>
              <a:path w="7133784" h="8442348">
                <a:moveTo>
                  <a:pt x="0" y="0"/>
                </a:moveTo>
                <a:lnTo>
                  <a:pt x="7133784" y="0"/>
                </a:lnTo>
                <a:lnTo>
                  <a:pt x="7133784" y="8442349"/>
                </a:lnTo>
                <a:lnTo>
                  <a:pt x="0" y="84423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rot="5400000">
            <a:off x="7262957" y="4105670"/>
            <a:ext cx="571508" cy="0"/>
          </a:xfrm>
          <a:prstGeom prst="line">
            <a:avLst/>
          </a:prstGeom>
          <a:ln w="76200" cap="rnd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28700" y="-199885"/>
            <a:ext cx="8330602" cy="2225796"/>
            <a:chOff x="0" y="0"/>
            <a:chExt cx="5055647" cy="135078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55647" cy="1350784"/>
            </a:xfrm>
            <a:custGeom>
              <a:avLst/>
              <a:gdLst/>
              <a:ahLst/>
              <a:cxnLst/>
              <a:rect l="l" t="t" r="r" b="b"/>
              <a:pathLst>
                <a:path w="5055647" h="1350784">
                  <a:moveTo>
                    <a:pt x="4931187" y="1350784"/>
                  </a:moveTo>
                  <a:lnTo>
                    <a:pt x="124460" y="1350784"/>
                  </a:lnTo>
                  <a:cubicBezTo>
                    <a:pt x="55880" y="1350784"/>
                    <a:pt x="0" y="1294904"/>
                    <a:pt x="0" y="12263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931187" y="0"/>
                  </a:lnTo>
                  <a:cubicBezTo>
                    <a:pt x="4999767" y="0"/>
                    <a:pt x="5055647" y="55880"/>
                    <a:pt x="5055647" y="124460"/>
                  </a:cubicBezTo>
                  <a:lnTo>
                    <a:pt x="5055647" y="1226324"/>
                  </a:lnTo>
                  <a:cubicBezTo>
                    <a:pt x="5055647" y="1294904"/>
                    <a:pt x="4999767" y="1350784"/>
                    <a:pt x="4931187" y="1350784"/>
                  </a:cubicBezTo>
                  <a:close/>
                </a:path>
              </a:pathLst>
            </a:custGeom>
            <a:solidFill>
              <a:srgbClr val="45843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2535545" y="3515576"/>
            <a:ext cx="4687094" cy="4687094"/>
          </a:xfrm>
          <a:custGeom>
            <a:avLst/>
            <a:gdLst/>
            <a:ahLst/>
            <a:cxnLst/>
            <a:rect l="l" t="t" r="r" b="b"/>
            <a:pathLst>
              <a:path w="4687094" h="4687094">
                <a:moveTo>
                  <a:pt x="0" y="0"/>
                </a:moveTo>
                <a:lnTo>
                  <a:pt x="4687094" y="0"/>
                </a:lnTo>
                <a:lnTo>
                  <a:pt x="4687094" y="4687094"/>
                </a:lnTo>
                <a:lnTo>
                  <a:pt x="0" y="46870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9359302" y="6728439"/>
            <a:ext cx="8617369" cy="1211408"/>
            <a:chOff x="0" y="0"/>
            <a:chExt cx="11489825" cy="16152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75281" cy="1475281"/>
            </a:xfrm>
            <a:custGeom>
              <a:avLst/>
              <a:gdLst/>
              <a:ahLst/>
              <a:cxnLst/>
              <a:rect l="l" t="t" r="r" b="b"/>
              <a:pathLst>
                <a:path w="1475281" h="1475281">
                  <a:moveTo>
                    <a:pt x="0" y="0"/>
                  </a:moveTo>
                  <a:lnTo>
                    <a:pt x="1475281" y="0"/>
                  </a:lnTo>
                  <a:lnTo>
                    <a:pt x="1475281" y="1475281"/>
                  </a:lnTo>
                  <a:lnTo>
                    <a:pt x="0" y="1475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275381" y="837039"/>
              <a:ext cx="8152797" cy="778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31"/>
                </a:lnSpc>
              </a:pPr>
              <a:r>
                <a:rPr lang="en-US" sz="3199">
                  <a:solidFill>
                    <a:srgbClr val="141414"/>
                  </a:solidFill>
                  <a:latin typeface="Blogger Sans"/>
                </a:rPr>
                <a:t>індивідуальний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275381" y="-9525"/>
              <a:ext cx="9214444" cy="8609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61"/>
                </a:lnSpc>
              </a:pPr>
              <a:r>
                <a:rPr lang="en-US" sz="4199">
                  <a:solidFill>
                    <a:srgbClr val="487307"/>
                  </a:solidFill>
                  <a:latin typeface="Blogger Sans Bold"/>
                </a:rPr>
                <a:t>Супровід вашої заявки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285485" y="3869241"/>
            <a:ext cx="7529765" cy="1120567"/>
            <a:chOff x="0" y="0"/>
            <a:chExt cx="10039687" cy="1494089"/>
          </a:xfrm>
        </p:grpSpPr>
        <p:sp>
          <p:nvSpPr>
            <p:cNvPr id="12" name="Freeform 12"/>
            <p:cNvSpPr/>
            <p:nvPr/>
          </p:nvSpPr>
          <p:spPr>
            <a:xfrm>
              <a:off x="0" y="16425"/>
              <a:ext cx="1475281" cy="1475281"/>
            </a:xfrm>
            <a:custGeom>
              <a:avLst/>
              <a:gdLst/>
              <a:ahLst/>
              <a:cxnLst/>
              <a:rect l="l" t="t" r="r" b="b"/>
              <a:pathLst>
                <a:path w="1475281" h="1475281">
                  <a:moveTo>
                    <a:pt x="0" y="0"/>
                  </a:moveTo>
                  <a:lnTo>
                    <a:pt x="1475281" y="0"/>
                  </a:lnTo>
                  <a:lnTo>
                    <a:pt x="1475281" y="1475281"/>
                  </a:lnTo>
                  <a:lnTo>
                    <a:pt x="0" y="1475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275381" y="715917"/>
              <a:ext cx="7764306" cy="778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31"/>
                </a:lnSpc>
              </a:pPr>
              <a:r>
                <a:rPr lang="en-US" sz="3199">
                  <a:solidFill>
                    <a:srgbClr val="141414"/>
                  </a:solidFill>
                  <a:latin typeface="Blogger Sans"/>
                </a:rPr>
                <a:t>Офлайн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275381" y="-9525"/>
              <a:ext cx="7764306" cy="8609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61"/>
                </a:lnSpc>
              </a:pPr>
              <a:r>
                <a:rPr lang="en-US" sz="4199">
                  <a:solidFill>
                    <a:srgbClr val="487307"/>
                  </a:solidFill>
                  <a:latin typeface="Blogger Sans Bold"/>
                </a:rPr>
                <a:t>Тренінг 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5342500" y="6109"/>
            <a:ext cx="2945500" cy="2945500"/>
          </a:xfrm>
          <a:custGeom>
            <a:avLst/>
            <a:gdLst/>
            <a:ahLst/>
            <a:cxnLst/>
            <a:rect l="l" t="t" r="r" b="b"/>
            <a:pathLst>
              <a:path w="2945500" h="2945500">
                <a:moveTo>
                  <a:pt x="0" y="0"/>
                </a:moveTo>
                <a:lnTo>
                  <a:pt x="2945500" y="0"/>
                </a:lnTo>
                <a:lnTo>
                  <a:pt x="2945500" y="2945500"/>
                </a:lnTo>
                <a:lnTo>
                  <a:pt x="0" y="2945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028700" y="531813"/>
            <a:ext cx="8330602" cy="1098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4"/>
              </a:lnSpc>
            </a:pPr>
            <a:r>
              <a:rPr lang="en-US" sz="7899">
                <a:solidFill>
                  <a:srgbClr val="FFFFFF"/>
                </a:solidFill>
                <a:latin typeface="Blogger Sans Bold"/>
              </a:rPr>
              <a:t>Гранти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9285485" y="5298840"/>
            <a:ext cx="7529765" cy="1120567"/>
            <a:chOff x="0" y="0"/>
            <a:chExt cx="10039687" cy="1494089"/>
          </a:xfrm>
        </p:grpSpPr>
        <p:sp>
          <p:nvSpPr>
            <p:cNvPr id="18" name="Freeform 18"/>
            <p:cNvSpPr/>
            <p:nvPr/>
          </p:nvSpPr>
          <p:spPr>
            <a:xfrm>
              <a:off x="0" y="16425"/>
              <a:ext cx="1475281" cy="1475281"/>
            </a:xfrm>
            <a:custGeom>
              <a:avLst/>
              <a:gdLst/>
              <a:ahLst/>
              <a:cxnLst/>
              <a:rect l="l" t="t" r="r" b="b"/>
              <a:pathLst>
                <a:path w="1475281" h="1475281">
                  <a:moveTo>
                    <a:pt x="0" y="0"/>
                  </a:moveTo>
                  <a:lnTo>
                    <a:pt x="1475281" y="0"/>
                  </a:lnTo>
                  <a:lnTo>
                    <a:pt x="1475281" y="1475281"/>
                  </a:lnTo>
                  <a:lnTo>
                    <a:pt x="0" y="1475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2275381" y="715917"/>
              <a:ext cx="7764306" cy="778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31"/>
                </a:lnSpc>
              </a:pPr>
              <a:r>
                <a:rPr lang="en-US" sz="3199">
                  <a:solidFill>
                    <a:srgbClr val="141414"/>
                  </a:solidFill>
                  <a:latin typeface="Blogger Sans"/>
                </a:rPr>
                <a:t>Онлайн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275381" y="-9525"/>
              <a:ext cx="7764306" cy="8609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61"/>
                </a:lnSpc>
              </a:pPr>
              <a:r>
                <a:rPr lang="en-US" sz="4199">
                  <a:solidFill>
                    <a:srgbClr val="487307"/>
                  </a:solidFill>
                  <a:latin typeface="Blogger Sans Bold"/>
                </a:rPr>
                <a:t>Вебінар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83647" y="4886016"/>
            <a:ext cx="7133784" cy="8442348"/>
          </a:xfrm>
          <a:custGeom>
            <a:avLst/>
            <a:gdLst/>
            <a:ahLst/>
            <a:cxnLst/>
            <a:rect l="l" t="t" r="r" b="b"/>
            <a:pathLst>
              <a:path w="7133784" h="8442348">
                <a:moveTo>
                  <a:pt x="0" y="0"/>
                </a:moveTo>
                <a:lnTo>
                  <a:pt x="7133784" y="0"/>
                </a:lnTo>
                <a:lnTo>
                  <a:pt x="7133784" y="8442349"/>
                </a:lnTo>
                <a:lnTo>
                  <a:pt x="0" y="84423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rot="5400000">
            <a:off x="7262957" y="4105670"/>
            <a:ext cx="571508" cy="0"/>
          </a:xfrm>
          <a:prstGeom prst="line">
            <a:avLst/>
          </a:prstGeom>
          <a:ln w="76200" cap="rnd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28700" y="-152260"/>
            <a:ext cx="8330602" cy="2693879"/>
            <a:chOff x="0" y="0"/>
            <a:chExt cx="5055647" cy="16348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55647" cy="1634852"/>
            </a:xfrm>
            <a:custGeom>
              <a:avLst/>
              <a:gdLst/>
              <a:ahLst/>
              <a:cxnLst/>
              <a:rect l="l" t="t" r="r" b="b"/>
              <a:pathLst>
                <a:path w="5055647" h="1634852">
                  <a:moveTo>
                    <a:pt x="4931187" y="1634852"/>
                  </a:moveTo>
                  <a:lnTo>
                    <a:pt x="124460" y="1634852"/>
                  </a:lnTo>
                  <a:cubicBezTo>
                    <a:pt x="55880" y="1634852"/>
                    <a:pt x="0" y="1578972"/>
                    <a:pt x="0" y="15103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931187" y="0"/>
                  </a:lnTo>
                  <a:cubicBezTo>
                    <a:pt x="4999767" y="0"/>
                    <a:pt x="5055647" y="55880"/>
                    <a:pt x="5055647" y="124460"/>
                  </a:cubicBezTo>
                  <a:lnTo>
                    <a:pt x="5055647" y="1510392"/>
                  </a:lnTo>
                  <a:cubicBezTo>
                    <a:pt x="5055647" y="1578972"/>
                    <a:pt x="4999767" y="1634852"/>
                    <a:pt x="4931187" y="1634852"/>
                  </a:cubicBezTo>
                  <a:close/>
                </a:path>
              </a:pathLst>
            </a:custGeom>
            <a:solidFill>
              <a:srgbClr val="45843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67618" y="981972"/>
            <a:ext cx="8330602" cy="1098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4"/>
              </a:lnSpc>
            </a:pPr>
            <a:r>
              <a:rPr lang="en-US" sz="7899">
                <a:solidFill>
                  <a:srgbClr val="FFFFFF"/>
                </a:solidFill>
                <a:latin typeface="Blogger Sans Bold"/>
              </a:rPr>
              <a:t>Вебінари</a:t>
            </a:r>
          </a:p>
        </p:txBody>
      </p:sp>
      <p:sp>
        <p:nvSpPr>
          <p:cNvPr id="7" name="Freeform 7"/>
          <p:cNvSpPr/>
          <p:nvPr/>
        </p:nvSpPr>
        <p:spPr>
          <a:xfrm>
            <a:off x="10140352" y="3166853"/>
            <a:ext cx="1106461" cy="1106461"/>
          </a:xfrm>
          <a:custGeom>
            <a:avLst/>
            <a:gdLst/>
            <a:ahLst/>
            <a:cxnLst/>
            <a:rect l="l" t="t" r="r" b="b"/>
            <a:pathLst>
              <a:path w="1106461" h="1106461">
                <a:moveTo>
                  <a:pt x="0" y="0"/>
                </a:moveTo>
                <a:lnTo>
                  <a:pt x="1106461" y="0"/>
                </a:lnTo>
                <a:lnTo>
                  <a:pt x="1106461" y="1106461"/>
                </a:lnTo>
                <a:lnTo>
                  <a:pt x="0" y="11064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1846888" y="3391280"/>
            <a:ext cx="5412412" cy="648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1"/>
              </a:lnSpc>
            </a:pPr>
            <a:r>
              <a:rPr lang="en-US" sz="4199">
                <a:solidFill>
                  <a:srgbClr val="487307"/>
                </a:solidFill>
                <a:latin typeface="Blogger Sans Bold"/>
              </a:rPr>
              <a:t>Тепличний бізнес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140352" y="4993907"/>
            <a:ext cx="7529765" cy="1106461"/>
            <a:chOff x="0" y="0"/>
            <a:chExt cx="10039687" cy="14752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75281" cy="1475281"/>
            </a:xfrm>
            <a:custGeom>
              <a:avLst/>
              <a:gdLst/>
              <a:ahLst/>
              <a:cxnLst/>
              <a:rect l="l" t="t" r="r" b="b"/>
              <a:pathLst>
                <a:path w="1475281" h="1475281">
                  <a:moveTo>
                    <a:pt x="0" y="0"/>
                  </a:moveTo>
                  <a:lnTo>
                    <a:pt x="1475281" y="0"/>
                  </a:lnTo>
                  <a:lnTo>
                    <a:pt x="1475281" y="1475281"/>
                  </a:lnTo>
                  <a:lnTo>
                    <a:pt x="0" y="1475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275381" y="302412"/>
              <a:ext cx="7764306" cy="8609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61"/>
                </a:lnSpc>
              </a:pPr>
              <a:r>
                <a:rPr lang="en-US" sz="4199">
                  <a:solidFill>
                    <a:srgbClr val="487307"/>
                  </a:solidFill>
                  <a:latin typeface="Blogger Sans Bold"/>
                </a:rPr>
                <a:t>Гранти для агро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140352" y="6704476"/>
            <a:ext cx="7529765" cy="1120567"/>
            <a:chOff x="0" y="0"/>
            <a:chExt cx="10039687" cy="1494089"/>
          </a:xfrm>
        </p:grpSpPr>
        <p:sp>
          <p:nvSpPr>
            <p:cNvPr id="13" name="Freeform 13"/>
            <p:cNvSpPr/>
            <p:nvPr/>
          </p:nvSpPr>
          <p:spPr>
            <a:xfrm>
              <a:off x="0" y="18808"/>
              <a:ext cx="1475281" cy="1475281"/>
            </a:xfrm>
            <a:custGeom>
              <a:avLst/>
              <a:gdLst/>
              <a:ahLst/>
              <a:cxnLst/>
              <a:rect l="l" t="t" r="r" b="b"/>
              <a:pathLst>
                <a:path w="1475281" h="1475281">
                  <a:moveTo>
                    <a:pt x="0" y="0"/>
                  </a:moveTo>
                  <a:lnTo>
                    <a:pt x="1475281" y="0"/>
                  </a:lnTo>
                  <a:lnTo>
                    <a:pt x="1475281" y="1475281"/>
                  </a:lnTo>
                  <a:lnTo>
                    <a:pt x="0" y="1475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275381" y="-9525"/>
              <a:ext cx="7764306" cy="8609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61"/>
                </a:lnSpc>
              </a:pPr>
              <a:r>
                <a:rPr lang="en-US" sz="4199">
                  <a:solidFill>
                    <a:srgbClr val="487307"/>
                  </a:solidFill>
                  <a:latin typeface="Blogger Sans Bold"/>
                </a:rPr>
                <a:t>Оподаткування грантів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5342500" y="6109"/>
            <a:ext cx="2945500" cy="2945500"/>
          </a:xfrm>
          <a:custGeom>
            <a:avLst/>
            <a:gdLst/>
            <a:ahLst/>
            <a:cxnLst/>
            <a:rect l="l" t="t" r="r" b="b"/>
            <a:pathLst>
              <a:path w="2945500" h="2945500">
                <a:moveTo>
                  <a:pt x="0" y="0"/>
                </a:moveTo>
                <a:lnTo>
                  <a:pt x="2945500" y="0"/>
                </a:lnTo>
                <a:lnTo>
                  <a:pt x="2945500" y="2945500"/>
                </a:lnTo>
                <a:lnTo>
                  <a:pt x="0" y="2945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120177" y="3160744"/>
            <a:ext cx="1106461" cy="1106461"/>
          </a:xfrm>
          <a:custGeom>
            <a:avLst/>
            <a:gdLst/>
            <a:ahLst/>
            <a:cxnLst/>
            <a:rect l="l" t="t" r="r" b="b"/>
            <a:pathLst>
              <a:path w="1106461" h="1106461">
                <a:moveTo>
                  <a:pt x="0" y="0"/>
                </a:moveTo>
                <a:lnTo>
                  <a:pt x="1106461" y="0"/>
                </a:lnTo>
                <a:lnTo>
                  <a:pt x="1106461" y="1106460"/>
                </a:lnTo>
                <a:lnTo>
                  <a:pt x="0" y="1106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2826713" y="3385171"/>
            <a:ext cx="5412412" cy="648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1"/>
              </a:lnSpc>
            </a:pPr>
            <a:r>
              <a:rPr lang="en-US" sz="4199">
                <a:solidFill>
                  <a:srgbClr val="487307"/>
                </a:solidFill>
                <a:latin typeface="Blogger Sans Bold"/>
              </a:rPr>
              <a:t>Люфа: 23.11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120177" y="4987798"/>
            <a:ext cx="7529765" cy="1106461"/>
            <a:chOff x="0" y="0"/>
            <a:chExt cx="10039687" cy="147528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75281" cy="1475281"/>
            </a:xfrm>
            <a:custGeom>
              <a:avLst/>
              <a:gdLst/>
              <a:ahLst/>
              <a:cxnLst/>
              <a:rect l="l" t="t" r="r" b="b"/>
              <a:pathLst>
                <a:path w="1475281" h="1475281">
                  <a:moveTo>
                    <a:pt x="0" y="0"/>
                  </a:moveTo>
                  <a:lnTo>
                    <a:pt x="1475281" y="0"/>
                  </a:lnTo>
                  <a:lnTo>
                    <a:pt x="1475281" y="1475281"/>
                  </a:lnTo>
                  <a:lnTo>
                    <a:pt x="0" y="1475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275381" y="302412"/>
              <a:ext cx="7764306" cy="8609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61"/>
                </a:lnSpc>
              </a:pPr>
              <a:r>
                <a:rPr lang="en-US" sz="4199">
                  <a:solidFill>
                    <a:srgbClr val="487307"/>
                  </a:solidFill>
                  <a:latin typeface="Blogger Sans Bold"/>
                </a:rPr>
                <a:t>Спаржа: 28.11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20177" y="6698366"/>
            <a:ext cx="7529765" cy="1120567"/>
            <a:chOff x="0" y="0"/>
            <a:chExt cx="10039687" cy="1494089"/>
          </a:xfrm>
        </p:grpSpPr>
        <p:sp>
          <p:nvSpPr>
            <p:cNvPr id="22" name="Freeform 22"/>
            <p:cNvSpPr/>
            <p:nvPr/>
          </p:nvSpPr>
          <p:spPr>
            <a:xfrm>
              <a:off x="0" y="18808"/>
              <a:ext cx="1475281" cy="1475281"/>
            </a:xfrm>
            <a:custGeom>
              <a:avLst/>
              <a:gdLst/>
              <a:ahLst/>
              <a:cxnLst/>
              <a:rect l="l" t="t" r="r" b="b"/>
              <a:pathLst>
                <a:path w="1475281" h="1475281">
                  <a:moveTo>
                    <a:pt x="0" y="0"/>
                  </a:moveTo>
                  <a:lnTo>
                    <a:pt x="1475281" y="0"/>
                  </a:lnTo>
                  <a:lnTo>
                    <a:pt x="1475281" y="1475281"/>
                  </a:lnTo>
                  <a:lnTo>
                    <a:pt x="0" y="1475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2275381" y="-9525"/>
              <a:ext cx="7764306" cy="8609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61"/>
                </a:lnSpc>
              </a:pPr>
              <a:r>
                <a:rPr lang="en-US" sz="4199">
                  <a:solidFill>
                    <a:srgbClr val="487307"/>
                  </a:solidFill>
                  <a:latin typeface="Blogger Sans Bold"/>
                </a:rPr>
                <a:t>Енергетичні культури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120177" y="8423041"/>
            <a:ext cx="7821134" cy="1182261"/>
            <a:chOff x="0" y="0"/>
            <a:chExt cx="10428178" cy="1576348"/>
          </a:xfrm>
        </p:grpSpPr>
        <p:sp>
          <p:nvSpPr>
            <p:cNvPr id="25" name="Freeform 25"/>
            <p:cNvSpPr/>
            <p:nvPr/>
          </p:nvSpPr>
          <p:spPr>
            <a:xfrm>
              <a:off x="0" y="101067"/>
              <a:ext cx="1475281" cy="1475281"/>
            </a:xfrm>
            <a:custGeom>
              <a:avLst/>
              <a:gdLst/>
              <a:ahLst/>
              <a:cxnLst/>
              <a:rect l="l" t="t" r="r" b="b"/>
              <a:pathLst>
                <a:path w="1475281" h="1475281">
                  <a:moveTo>
                    <a:pt x="0" y="0"/>
                  </a:moveTo>
                  <a:lnTo>
                    <a:pt x="1475281" y="0"/>
                  </a:lnTo>
                  <a:lnTo>
                    <a:pt x="1475281" y="1475281"/>
                  </a:lnTo>
                  <a:lnTo>
                    <a:pt x="0" y="1475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2275381" y="705358"/>
              <a:ext cx="8152797" cy="778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31"/>
                </a:lnSpc>
              </a:pPr>
              <a:endParaRPr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2275381" y="-9525"/>
              <a:ext cx="7764306" cy="8609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61"/>
                </a:lnSpc>
              </a:pPr>
              <a:r>
                <a:rPr lang="en-US" sz="4199">
                  <a:solidFill>
                    <a:srgbClr val="487307"/>
                  </a:solidFill>
                  <a:latin typeface="Blogger Sans Bold"/>
                </a:rPr>
                <a:t>Лікарські трави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83647" y="4886016"/>
            <a:ext cx="7133784" cy="8442348"/>
          </a:xfrm>
          <a:custGeom>
            <a:avLst/>
            <a:gdLst/>
            <a:ahLst/>
            <a:cxnLst/>
            <a:rect l="l" t="t" r="r" b="b"/>
            <a:pathLst>
              <a:path w="7133784" h="8442348">
                <a:moveTo>
                  <a:pt x="0" y="0"/>
                </a:moveTo>
                <a:lnTo>
                  <a:pt x="7133784" y="0"/>
                </a:lnTo>
                <a:lnTo>
                  <a:pt x="7133784" y="8442349"/>
                </a:lnTo>
                <a:lnTo>
                  <a:pt x="0" y="84423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28700" y="4143770"/>
            <a:ext cx="8330602" cy="4685905"/>
            <a:chOff x="0" y="0"/>
            <a:chExt cx="1128903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9228" b="-922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19178" y="3414237"/>
            <a:ext cx="1459066" cy="145906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90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AutoShape 7"/>
          <p:cNvSpPr/>
          <p:nvPr/>
        </p:nvSpPr>
        <p:spPr>
          <a:xfrm rot="5400000">
            <a:off x="7262957" y="4105670"/>
            <a:ext cx="571508" cy="0"/>
          </a:xfrm>
          <a:prstGeom prst="line">
            <a:avLst/>
          </a:prstGeom>
          <a:ln w="76200" cap="rnd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028700" y="-199885"/>
            <a:ext cx="8330602" cy="1228585"/>
            <a:chOff x="0" y="0"/>
            <a:chExt cx="5055647" cy="745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55647" cy="745600"/>
            </a:xfrm>
            <a:custGeom>
              <a:avLst/>
              <a:gdLst/>
              <a:ahLst/>
              <a:cxnLst/>
              <a:rect l="l" t="t" r="r" b="b"/>
              <a:pathLst>
                <a:path w="5055647" h="745600">
                  <a:moveTo>
                    <a:pt x="4931187" y="745600"/>
                  </a:moveTo>
                  <a:lnTo>
                    <a:pt x="124460" y="745600"/>
                  </a:lnTo>
                  <a:cubicBezTo>
                    <a:pt x="55880" y="745600"/>
                    <a:pt x="0" y="689720"/>
                    <a:pt x="0" y="6211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931187" y="0"/>
                  </a:lnTo>
                  <a:cubicBezTo>
                    <a:pt x="4999767" y="0"/>
                    <a:pt x="5055647" y="55880"/>
                    <a:pt x="5055647" y="124460"/>
                  </a:cubicBezTo>
                  <a:lnTo>
                    <a:pt x="5055647" y="621140"/>
                  </a:lnTo>
                  <a:cubicBezTo>
                    <a:pt x="5055647" y="689720"/>
                    <a:pt x="4999767" y="745600"/>
                    <a:pt x="4931187" y="745600"/>
                  </a:cubicBezTo>
                  <a:close/>
                </a:path>
              </a:pathLst>
            </a:custGeom>
            <a:solidFill>
              <a:srgbClr val="45843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105471" y="2658663"/>
            <a:ext cx="1106461" cy="1106461"/>
          </a:xfrm>
          <a:custGeom>
            <a:avLst/>
            <a:gdLst/>
            <a:ahLst/>
            <a:cxnLst/>
            <a:rect l="l" t="t" r="r" b="b"/>
            <a:pathLst>
              <a:path w="1106461" h="1106461">
                <a:moveTo>
                  <a:pt x="0" y="0"/>
                </a:moveTo>
                <a:lnTo>
                  <a:pt x="1106460" y="0"/>
                </a:lnTo>
                <a:lnTo>
                  <a:pt x="1106460" y="1106460"/>
                </a:lnTo>
                <a:lnTo>
                  <a:pt x="0" y="1106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2038350"/>
            <a:ext cx="8115300" cy="1098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4"/>
              </a:lnSpc>
            </a:pPr>
            <a:r>
              <a:rPr lang="en-US" sz="7899">
                <a:solidFill>
                  <a:srgbClr val="141414"/>
                </a:solidFill>
                <a:latin typeface="Blogger Sans Bold"/>
              </a:rPr>
              <a:t>Для кого послуги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812006" y="2636819"/>
            <a:ext cx="4680229" cy="1238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1"/>
              </a:lnSpc>
            </a:pPr>
            <a:r>
              <a:rPr lang="en-US" sz="4199">
                <a:solidFill>
                  <a:srgbClr val="487307"/>
                </a:solidFill>
                <a:latin typeface="Blogger Sans Bold"/>
              </a:rPr>
              <a:t>Малий та середній агро бізнес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812006" y="7180334"/>
            <a:ext cx="6114598" cy="616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31"/>
              </a:lnSpc>
            </a:pPr>
            <a:r>
              <a:rPr lang="en-US" sz="3199">
                <a:solidFill>
                  <a:srgbClr val="141414"/>
                </a:solidFill>
                <a:latin typeface="Blogger Sans"/>
              </a:rPr>
              <a:t>продукції рослинництва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812006" y="6667209"/>
            <a:ext cx="4680229" cy="648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1"/>
              </a:lnSpc>
            </a:pPr>
            <a:r>
              <a:rPr lang="en-US" sz="4199">
                <a:solidFill>
                  <a:srgbClr val="487307"/>
                </a:solidFill>
                <a:latin typeface="Blogger Sans Bold"/>
              </a:rPr>
              <a:t>Переробка, крафт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330852" y="8969606"/>
            <a:ext cx="1456862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</a:pPr>
            <a:r>
              <a:rPr lang="en-US" sz="4800">
                <a:solidFill>
                  <a:srgbClr val="FFFFFF"/>
                </a:solidFill>
                <a:latin typeface="Nunito Sans Heavy"/>
              </a:rPr>
              <a:t>04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812006" y="5121773"/>
            <a:ext cx="5823229" cy="616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31"/>
              </a:lnSpc>
            </a:pPr>
            <a:r>
              <a:rPr lang="en-US" sz="3199">
                <a:solidFill>
                  <a:srgbClr val="141414"/>
                </a:solidFill>
                <a:latin typeface="Blogger Sans"/>
              </a:rPr>
              <a:t>крім зернового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812006" y="4608648"/>
            <a:ext cx="5295691" cy="648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1"/>
              </a:lnSpc>
            </a:pPr>
            <a:r>
              <a:rPr lang="en-US" sz="4199">
                <a:solidFill>
                  <a:srgbClr val="487307"/>
                </a:solidFill>
                <a:latin typeface="Blogger Sans Bold"/>
              </a:rPr>
              <a:t>Рослинництво</a:t>
            </a:r>
          </a:p>
        </p:txBody>
      </p:sp>
      <p:sp>
        <p:nvSpPr>
          <p:cNvPr id="18" name="Freeform 18"/>
          <p:cNvSpPr/>
          <p:nvPr/>
        </p:nvSpPr>
        <p:spPr>
          <a:xfrm>
            <a:off x="10105471" y="4630492"/>
            <a:ext cx="1106461" cy="1106461"/>
          </a:xfrm>
          <a:custGeom>
            <a:avLst/>
            <a:gdLst/>
            <a:ahLst/>
            <a:cxnLst/>
            <a:rect l="l" t="t" r="r" b="b"/>
            <a:pathLst>
              <a:path w="1106461" h="1106461">
                <a:moveTo>
                  <a:pt x="0" y="0"/>
                </a:moveTo>
                <a:lnTo>
                  <a:pt x="1106460" y="0"/>
                </a:lnTo>
                <a:lnTo>
                  <a:pt x="1106460" y="1106461"/>
                </a:lnTo>
                <a:lnTo>
                  <a:pt x="0" y="11064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0105471" y="6603728"/>
            <a:ext cx="1106461" cy="1106461"/>
          </a:xfrm>
          <a:custGeom>
            <a:avLst/>
            <a:gdLst/>
            <a:ahLst/>
            <a:cxnLst/>
            <a:rect l="l" t="t" r="r" b="b"/>
            <a:pathLst>
              <a:path w="1106461" h="1106461">
                <a:moveTo>
                  <a:pt x="0" y="0"/>
                </a:moveTo>
                <a:lnTo>
                  <a:pt x="1106460" y="0"/>
                </a:lnTo>
                <a:lnTo>
                  <a:pt x="1106460" y="1106460"/>
                </a:lnTo>
                <a:lnTo>
                  <a:pt x="0" y="1106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16492" y="1361299"/>
            <a:ext cx="12045261" cy="8213871"/>
          </a:xfrm>
          <a:custGeom>
            <a:avLst/>
            <a:gdLst/>
            <a:ahLst/>
            <a:cxnLst/>
            <a:rect l="l" t="t" r="r" b="b"/>
            <a:pathLst>
              <a:path w="12045261" h="8213871">
                <a:moveTo>
                  <a:pt x="0" y="0"/>
                </a:moveTo>
                <a:lnTo>
                  <a:pt x="12045261" y="0"/>
                </a:lnTo>
                <a:lnTo>
                  <a:pt x="12045261" y="8213871"/>
                </a:lnTo>
                <a:lnTo>
                  <a:pt x="0" y="82138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38" t="-10401" r="-4222" b="-82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91917" y="3468649"/>
            <a:ext cx="5024574" cy="5071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7" lvl="1" indent="-345439" algn="just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Blogger Sans"/>
              </a:rPr>
              <a:t>Вінницька обл.</a:t>
            </a:r>
          </a:p>
          <a:p>
            <a:pPr marL="690877" lvl="1" indent="-345439" algn="just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Blogger Sans"/>
              </a:rPr>
              <a:t>Івано-Франківська обл.</a:t>
            </a:r>
          </a:p>
          <a:p>
            <a:pPr marL="690877" lvl="1" indent="-345439" algn="just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Blogger Sans"/>
              </a:rPr>
              <a:t>Тернопільська обл.</a:t>
            </a:r>
          </a:p>
          <a:p>
            <a:pPr marL="690877" lvl="1" indent="-345439" algn="just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Blogger Sans"/>
              </a:rPr>
              <a:t>Львівська обл.</a:t>
            </a:r>
          </a:p>
          <a:p>
            <a:pPr marL="690877" lvl="1" indent="-345439" algn="just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Blogger Sans"/>
              </a:rPr>
              <a:t>Рівненська обл.</a:t>
            </a:r>
          </a:p>
          <a:p>
            <a:pPr marL="690877" lvl="1" indent="-345439" algn="just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Blogger Sans"/>
              </a:rPr>
              <a:t>Хмельницька обл.</a:t>
            </a:r>
          </a:p>
          <a:p>
            <a:pPr marL="690877" lvl="1" indent="-345439" algn="just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Blogger Sans"/>
              </a:rPr>
              <a:t>Черкаська обл.</a:t>
            </a:r>
          </a:p>
          <a:p>
            <a:pPr marL="690877" lvl="1" indent="-345439" algn="just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Blogger Sans"/>
              </a:rPr>
              <a:t>Чернівецька обл.</a:t>
            </a:r>
          </a:p>
          <a:p>
            <a:pPr algn="just">
              <a:lnSpc>
                <a:spcPts val="4479"/>
              </a:lnSpc>
            </a:pPr>
            <a:endParaRPr lang="en-US" sz="3199">
              <a:solidFill>
                <a:srgbClr val="000000"/>
              </a:solidFill>
              <a:latin typeface="Blogger San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91917" y="664387"/>
            <a:ext cx="8115300" cy="1098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4"/>
              </a:lnSpc>
            </a:pPr>
            <a:r>
              <a:rPr lang="en-US" sz="7899">
                <a:solidFill>
                  <a:srgbClr val="141414"/>
                </a:solidFill>
                <a:latin typeface="Blogger Sans Bold"/>
              </a:rPr>
              <a:t>Де працює Центр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143500"/>
            <a:ext cx="18288000" cy="5143500"/>
          </a:xfrm>
          <a:custGeom>
            <a:avLst/>
            <a:gdLst/>
            <a:ahLst/>
            <a:cxnLst/>
            <a:rect l="l" t="t" r="r" b="b"/>
            <a:pathLst>
              <a:path w="18288000" h="51435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222" b="-68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79790" y="3073087"/>
            <a:ext cx="14813510" cy="4140975"/>
            <a:chOff x="0" y="0"/>
            <a:chExt cx="6263737" cy="17509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63737" cy="1750968"/>
            </a:xfrm>
            <a:custGeom>
              <a:avLst/>
              <a:gdLst/>
              <a:ahLst/>
              <a:cxnLst/>
              <a:rect l="l" t="t" r="r" b="b"/>
              <a:pathLst>
                <a:path w="6263737" h="1750968">
                  <a:moveTo>
                    <a:pt x="6139277" y="1750968"/>
                  </a:moveTo>
                  <a:lnTo>
                    <a:pt x="124460" y="1750968"/>
                  </a:lnTo>
                  <a:cubicBezTo>
                    <a:pt x="55880" y="1750968"/>
                    <a:pt x="0" y="1695088"/>
                    <a:pt x="0" y="16265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39278" y="0"/>
                  </a:lnTo>
                  <a:cubicBezTo>
                    <a:pt x="6207858" y="0"/>
                    <a:pt x="6263737" y="55880"/>
                    <a:pt x="6263737" y="124460"/>
                  </a:cubicBezTo>
                  <a:lnTo>
                    <a:pt x="6263737" y="1626508"/>
                  </a:lnTo>
                  <a:cubicBezTo>
                    <a:pt x="6263737" y="1695088"/>
                    <a:pt x="6207858" y="1750968"/>
                    <a:pt x="6139278" y="1750968"/>
                  </a:cubicBezTo>
                  <a:close/>
                </a:path>
              </a:pathLst>
            </a:custGeom>
            <a:solidFill>
              <a:srgbClr val="45843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3635606" y="5379685"/>
            <a:ext cx="678506" cy="678506"/>
          </a:xfrm>
          <a:custGeom>
            <a:avLst/>
            <a:gdLst/>
            <a:ahLst/>
            <a:cxnLst/>
            <a:rect l="l" t="t" r="r" b="b"/>
            <a:pathLst>
              <a:path w="678506" h="678506">
                <a:moveTo>
                  <a:pt x="0" y="0"/>
                </a:moveTo>
                <a:lnTo>
                  <a:pt x="678506" y="0"/>
                </a:lnTo>
                <a:lnTo>
                  <a:pt x="678506" y="678506"/>
                </a:lnTo>
                <a:lnTo>
                  <a:pt x="0" y="6785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8414467" y="6484529"/>
            <a:ext cx="1459066" cy="145906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90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AutoShape 8"/>
          <p:cNvSpPr/>
          <p:nvPr/>
        </p:nvSpPr>
        <p:spPr>
          <a:xfrm rot="5400000">
            <a:off x="8858246" y="7175962"/>
            <a:ext cx="571508" cy="0"/>
          </a:xfrm>
          <a:prstGeom prst="line">
            <a:avLst/>
          </a:prstGeom>
          <a:ln w="76200" cap="rnd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635606" y="3488149"/>
            <a:ext cx="661932" cy="661932"/>
          </a:xfrm>
          <a:custGeom>
            <a:avLst/>
            <a:gdLst/>
            <a:ahLst/>
            <a:cxnLst/>
            <a:rect l="l" t="t" r="r" b="b"/>
            <a:pathLst>
              <a:path w="661932" h="661932">
                <a:moveTo>
                  <a:pt x="0" y="0"/>
                </a:moveTo>
                <a:lnTo>
                  <a:pt x="661932" y="0"/>
                </a:lnTo>
                <a:lnTo>
                  <a:pt x="661932" y="661931"/>
                </a:lnTo>
                <a:lnTo>
                  <a:pt x="0" y="6619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706975" y="3488149"/>
            <a:ext cx="661932" cy="661932"/>
          </a:xfrm>
          <a:custGeom>
            <a:avLst/>
            <a:gdLst/>
            <a:ahLst/>
            <a:cxnLst/>
            <a:rect l="l" t="t" r="r" b="b"/>
            <a:pathLst>
              <a:path w="661932" h="661932">
                <a:moveTo>
                  <a:pt x="0" y="0"/>
                </a:moveTo>
                <a:lnTo>
                  <a:pt x="661931" y="0"/>
                </a:lnTo>
                <a:lnTo>
                  <a:pt x="661931" y="661931"/>
                </a:lnTo>
                <a:lnTo>
                  <a:pt x="0" y="6619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245133" y="2773444"/>
            <a:ext cx="4642163" cy="4642163"/>
          </a:xfrm>
          <a:custGeom>
            <a:avLst/>
            <a:gdLst/>
            <a:ahLst/>
            <a:cxnLst/>
            <a:rect l="l" t="t" r="r" b="b"/>
            <a:pathLst>
              <a:path w="4642163" h="4642163">
                <a:moveTo>
                  <a:pt x="0" y="0"/>
                </a:moveTo>
                <a:lnTo>
                  <a:pt x="4642163" y="0"/>
                </a:lnTo>
                <a:lnTo>
                  <a:pt x="4642163" y="4642163"/>
                </a:lnTo>
                <a:lnTo>
                  <a:pt x="0" y="46421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652180" y="4442108"/>
            <a:ext cx="570424" cy="570424"/>
          </a:xfrm>
          <a:custGeom>
            <a:avLst/>
            <a:gdLst/>
            <a:ahLst/>
            <a:cxnLst/>
            <a:rect l="l" t="t" r="r" b="b"/>
            <a:pathLst>
              <a:path w="570424" h="570424">
                <a:moveTo>
                  <a:pt x="0" y="0"/>
                </a:moveTo>
                <a:lnTo>
                  <a:pt x="570425" y="0"/>
                </a:lnTo>
                <a:lnTo>
                  <a:pt x="570425" y="570425"/>
                </a:lnTo>
                <a:lnTo>
                  <a:pt x="0" y="5704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652180" y="6347552"/>
            <a:ext cx="645358" cy="387215"/>
          </a:xfrm>
          <a:custGeom>
            <a:avLst/>
            <a:gdLst/>
            <a:ahLst/>
            <a:cxnLst/>
            <a:rect l="l" t="t" r="r" b="b"/>
            <a:pathLst>
              <a:path w="645358" h="387215">
                <a:moveTo>
                  <a:pt x="0" y="0"/>
                </a:moveTo>
                <a:lnTo>
                  <a:pt x="645358" y="0"/>
                </a:lnTo>
                <a:lnTo>
                  <a:pt x="645358" y="387215"/>
                </a:lnTo>
                <a:lnTo>
                  <a:pt x="0" y="3872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2778743" y="922900"/>
            <a:ext cx="12730514" cy="87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9"/>
              </a:lnSpc>
            </a:pPr>
            <a:r>
              <a:rPr lang="en-US" sz="6399">
                <a:solidFill>
                  <a:srgbClr val="141414"/>
                </a:solidFill>
                <a:latin typeface="Blogger Sans Bold"/>
              </a:rPr>
              <a:t>Центр розвитку фермерства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967209" y="2015100"/>
            <a:ext cx="6353582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</a:pPr>
            <a:r>
              <a:rPr lang="en-US" sz="4800">
                <a:solidFill>
                  <a:srgbClr val="487307"/>
                </a:solidFill>
                <a:latin typeface="Blogger Sans Bold"/>
              </a:rPr>
              <a:t>“Врожай перемоги”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608710" y="4459287"/>
            <a:ext cx="5398173" cy="50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4"/>
              </a:lnSpc>
            </a:pPr>
            <a:r>
              <a:rPr lang="en-US" sz="3200" spc="-64">
                <a:solidFill>
                  <a:srgbClr val="FFFFFF"/>
                </a:solidFill>
                <a:latin typeface="Blogger Sans"/>
              </a:rPr>
              <a:t>+38 093 663 58 78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608710" y="6273126"/>
            <a:ext cx="5398173" cy="50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4"/>
              </a:lnSpc>
            </a:pPr>
            <a:r>
              <a:rPr lang="en-US" sz="3200" spc="-64">
                <a:solidFill>
                  <a:srgbClr val="FFFFFF"/>
                </a:solidFill>
                <a:latin typeface="Blogger Sans"/>
              </a:rPr>
              <a:t>farmer@bard.cv.ua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566808" y="5450905"/>
            <a:ext cx="4262981" cy="50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4"/>
              </a:lnSpc>
            </a:pPr>
            <a:r>
              <a:rPr lang="en-US" sz="3200" spc="-64">
                <a:solidFill>
                  <a:srgbClr val="FFFFFF"/>
                </a:solidFill>
                <a:latin typeface="Blogger Sans"/>
              </a:rPr>
              <a:t>farmer.bard.cv.ua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566808" y="3551081"/>
            <a:ext cx="5398173" cy="50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4"/>
              </a:lnSpc>
            </a:pPr>
            <a:r>
              <a:rPr lang="en-US" sz="3200" spc="-64">
                <a:solidFill>
                  <a:srgbClr val="FFFFFF"/>
                </a:solidFill>
                <a:latin typeface="Blogger Sans"/>
              </a:rPr>
              <a:t>@farmer.centre</a:t>
            </a:r>
          </a:p>
        </p:txBody>
      </p:sp>
    </p:spTree>
    <p:extLst>
      <p:ext uri="{BB962C8B-B14F-4D97-AF65-F5344CB8AC3E}">
        <p14:creationId xmlns:p14="http://schemas.microsoft.com/office/powerpoint/2010/main" val="2859027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142" b="-54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4863318"/>
            <a:ext cx="18288000" cy="5423682"/>
          </a:xfrm>
          <a:custGeom>
            <a:avLst/>
            <a:gdLst/>
            <a:ahLst/>
            <a:cxnLst/>
            <a:rect l="l" t="t" r="r" b="b"/>
            <a:pathLst>
              <a:path w="18288000" h="5423682">
                <a:moveTo>
                  <a:pt x="0" y="0"/>
                </a:moveTo>
                <a:lnTo>
                  <a:pt x="18288000" y="0"/>
                </a:lnTo>
                <a:lnTo>
                  <a:pt x="18288000" y="5423682"/>
                </a:lnTo>
                <a:lnTo>
                  <a:pt x="0" y="54236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 t="-114325" b="-1060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7164804" y="-412152"/>
            <a:ext cx="3958393" cy="1440852"/>
            <a:chOff x="0" y="0"/>
            <a:chExt cx="1980573" cy="72092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80573" cy="720927"/>
            </a:xfrm>
            <a:custGeom>
              <a:avLst/>
              <a:gdLst/>
              <a:ahLst/>
              <a:cxnLst/>
              <a:rect l="l" t="t" r="r" b="b"/>
              <a:pathLst>
                <a:path w="1980573" h="720927">
                  <a:moveTo>
                    <a:pt x="1856113" y="720927"/>
                  </a:moveTo>
                  <a:lnTo>
                    <a:pt x="124460" y="720927"/>
                  </a:lnTo>
                  <a:cubicBezTo>
                    <a:pt x="55880" y="720927"/>
                    <a:pt x="0" y="665047"/>
                    <a:pt x="0" y="59646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56113" y="0"/>
                  </a:lnTo>
                  <a:cubicBezTo>
                    <a:pt x="1924693" y="0"/>
                    <a:pt x="1980573" y="55880"/>
                    <a:pt x="1980573" y="124460"/>
                  </a:cubicBezTo>
                  <a:lnTo>
                    <a:pt x="1980573" y="596467"/>
                  </a:lnTo>
                  <a:cubicBezTo>
                    <a:pt x="1980573" y="665047"/>
                    <a:pt x="1924693" y="720927"/>
                    <a:pt x="1856113" y="720927"/>
                  </a:cubicBezTo>
                  <a:close/>
                </a:path>
              </a:pathLst>
            </a:custGeom>
            <a:solidFill>
              <a:srgbClr val="FDC90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4988346" y="5559404"/>
            <a:ext cx="2483429" cy="2483429"/>
          </a:xfrm>
          <a:custGeom>
            <a:avLst/>
            <a:gdLst/>
            <a:ahLst/>
            <a:cxnLst/>
            <a:rect l="l" t="t" r="r" b="b"/>
            <a:pathLst>
              <a:path w="2483429" h="2483429">
                <a:moveTo>
                  <a:pt x="0" y="0"/>
                </a:moveTo>
                <a:lnTo>
                  <a:pt x="2483429" y="0"/>
                </a:lnTo>
                <a:lnTo>
                  <a:pt x="2483429" y="2483429"/>
                </a:lnTo>
                <a:lnTo>
                  <a:pt x="0" y="24834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123950" y="5915025"/>
            <a:ext cx="13662009" cy="1595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319"/>
              </a:lnSpc>
            </a:pPr>
            <a:r>
              <a:rPr lang="en-US" sz="8799" spc="1460">
                <a:solidFill>
                  <a:srgbClr val="FFFFFF"/>
                </a:solidFill>
                <a:latin typeface="Blogger Sans Bold"/>
              </a:rPr>
              <a:t>ДО ЗУСТРІЧІ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19200" y="8012430"/>
            <a:ext cx="15340298" cy="760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Blogger Sans Bold"/>
              </a:rPr>
              <a:t>У Центрі розвитку фермерства “Врожай перемоги”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164804" y="228739"/>
            <a:ext cx="3958393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spc="344">
                <a:solidFill>
                  <a:srgbClr val="FFFFFF"/>
                </a:solidFill>
                <a:latin typeface="Source Sans Pro"/>
              </a:rPr>
              <a:t>25/09/2023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701" t="-34825" r="-699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485500"/>
            <a:ext cx="16230600" cy="7315999"/>
            <a:chOff x="0" y="0"/>
            <a:chExt cx="6862939" cy="30934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62939" cy="3093494"/>
            </a:xfrm>
            <a:custGeom>
              <a:avLst/>
              <a:gdLst/>
              <a:ahLst/>
              <a:cxnLst/>
              <a:rect l="l" t="t" r="r" b="b"/>
              <a:pathLst>
                <a:path w="6862939" h="3093494">
                  <a:moveTo>
                    <a:pt x="6738479" y="3093494"/>
                  </a:moveTo>
                  <a:lnTo>
                    <a:pt x="124460" y="3093494"/>
                  </a:lnTo>
                  <a:cubicBezTo>
                    <a:pt x="55880" y="3093494"/>
                    <a:pt x="0" y="3037614"/>
                    <a:pt x="0" y="29690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38479" y="0"/>
                  </a:lnTo>
                  <a:cubicBezTo>
                    <a:pt x="6807059" y="0"/>
                    <a:pt x="6862939" y="55880"/>
                    <a:pt x="6862939" y="124460"/>
                  </a:cubicBezTo>
                  <a:lnTo>
                    <a:pt x="6862939" y="2969034"/>
                  </a:lnTo>
                  <a:cubicBezTo>
                    <a:pt x="6862939" y="3037614"/>
                    <a:pt x="6807059" y="3093494"/>
                    <a:pt x="6738479" y="309349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2020174" y="2561247"/>
            <a:ext cx="5164506" cy="51645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10" r="-1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864140" y="8319617"/>
            <a:ext cx="1459066" cy="1459066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90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AutoShape 9"/>
          <p:cNvSpPr/>
          <p:nvPr/>
        </p:nvSpPr>
        <p:spPr>
          <a:xfrm>
            <a:off x="15593673" y="8728383"/>
            <a:ext cx="0" cy="571508"/>
          </a:xfrm>
          <a:prstGeom prst="line">
            <a:avLst/>
          </a:prstGeom>
          <a:ln w="76200" cap="rnd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905111" y="6331419"/>
            <a:ext cx="8966479" cy="2149114"/>
          </a:xfrm>
          <a:custGeom>
            <a:avLst/>
            <a:gdLst/>
            <a:ahLst/>
            <a:cxnLst/>
            <a:rect l="l" t="t" r="r" b="b"/>
            <a:pathLst>
              <a:path w="8966479" h="2149114">
                <a:moveTo>
                  <a:pt x="0" y="0"/>
                </a:moveTo>
                <a:lnTo>
                  <a:pt x="8966479" y="0"/>
                </a:lnTo>
                <a:lnTo>
                  <a:pt x="8966479" y="2149115"/>
                </a:lnTo>
                <a:lnTo>
                  <a:pt x="0" y="21491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7914636" y="2615653"/>
            <a:ext cx="8966479" cy="76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20"/>
              </a:lnSpc>
            </a:pPr>
            <a:r>
              <a:rPr lang="en-US" sz="5600">
                <a:solidFill>
                  <a:srgbClr val="141414"/>
                </a:solidFill>
                <a:latin typeface="Blogger Sans Bold"/>
              </a:rPr>
              <a:t>Врожай перемоги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933686" y="3514178"/>
            <a:ext cx="8759744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30"/>
              </a:lnSpc>
            </a:pPr>
            <a:r>
              <a:rPr lang="en-US" sz="5400">
                <a:solidFill>
                  <a:srgbClr val="487307"/>
                </a:solidFill>
                <a:latin typeface="Blogger Sans Bold"/>
              </a:rPr>
              <a:t>Центр розвитку фермерства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016596" y="4447628"/>
            <a:ext cx="8966479" cy="1836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32"/>
              </a:lnSpc>
            </a:pPr>
            <a:r>
              <a:rPr lang="en-US" sz="3200">
                <a:solidFill>
                  <a:srgbClr val="141414"/>
                </a:solidFill>
                <a:latin typeface="Blogger Sans"/>
              </a:rPr>
              <a:t>Підвищення стійкості, ефективності та безперервної активності малого та середнього фермерського бізнесу в умовах війни та повоєнної відбудови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761667" y="12715318"/>
            <a:ext cx="8759744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30"/>
              </a:lnSpc>
            </a:pPr>
            <a:r>
              <a:rPr lang="en-US" sz="5400">
                <a:solidFill>
                  <a:srgbClr val="487307"/>
                </a:solidFill>
                <a:latin typeface="Blogger Sans Bold"/>
              </a:rPr>
              <a:t>Центр розвитку фермерства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925762"/>
            <a:ext cx="4205388" cy="2073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00"/>
              </a:lnSpc>
            </a:pPr>
            <a:r>
              <a:rPr lang="en-US" sz="8000">
                <a:solidFill>
                  <a:srgbClr val="141414"/>
                </a:solidFill>
                <a:latin typeface="Blogger Sans Bold"/>
              </a:rPr>
              <a:t>Наша</a:t>
            </a:r>
          </a:p>
          <a:p>
            <a:pPr>
              <a:lnSpc>
                <a:spcPts val="7600"/>
              </a:lnSpc>
            </a:pPr>
            <a:r>
              <a:rPr lang="en-US" sz="8000">
                <a:solidFill>
                  <a:srgbClr val="141414"/>
                </a:solidFill>
                <a:latin typeface="Blogger Sans Bold"/>
              </a:rPr>
              <a:t>візія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5291617" y="1028700"/>
            <a:ext cx="3741465" cy="5612198"/>
            <a:chOff x="0" y="0"/>
            <a:chExt cx="6350000" cy="9525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6250" r="-625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404726" y="3646102"/>
            <a:ext cx="3741465" cy="5612198"/>
            <a:chOff x="0" y="0"/>
            <a:chExt cx="6350000" cy="9525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3517835" y="1028700"/>
            <a:ext cx="3741465" cy="5612198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4"/>
              <a:stretch>
                <a:fillRect l="-62570" r="-6257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291617" y="7120186"/>
            <a:ext cx="3741465" cy="1565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6"/>
              </a:lnSpc>
            </a:pPr>
            <a:r>
              <a:rPr lang="en-US" sz="3600">
                <a:solidFill>
                  <a:srgbClr val="141414"/>
                </a:solidFill>
                <a:latin typeface="Blogger Sans Bold"/>
              </a:rPr>
              <a:t>Сильні та спроможні фермери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404726" y="1209675"/>
            <a:ext cx="3741465" cy="55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6"/>
              </a:lnSpc>
            </a:pPr>
            <a:r>
              <a:rPr lang="en-US" sz="3600">
                <a:solidFill>
                  <a:srgbClr val="141414"/>
                </a:solidFill>
                <a:latin typeface="Blogger Sans Bold"/>
              </a:rPr>
              <a:t>Інноваційність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517835" y="7120186"/>
            <a:ext cx="3741465" cy="1060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6"/>
              </a:lnSpc>
            </a:pPr>
            <a:r>
              <a:rPr lang="en-US" sz="3600">
                <a:solidFill>
                  <a:srgbClr val="141414"/>
                </a:solidFill>
                <a:latin typeface="Blogger Sans Bold"/>
              </a:rPr>
              <a:t>Місцеве дорадництво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919972" y="8790813"/>
            <a:ext cx="4484753" cy="467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4"/>
              </a:lnSpc>
            </a:pPr>
            <a:r>
              <a:rPr lang="en-US" sz="2400">
                <a:solidFill>
                  <a:srgbClr val="141414"/>
                </a:solidFill>
                <a:latin typeface="Blogger Sans"/>
              </a:rPr>
              <a:t>Внесок в економіку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033082" y="1775402"/>
            <a:ext cx="4484753" cy="924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4"/>
              </a:lnSpc>
            </a:pPr>
            <a:r>
              <a:rPr lang="en-US" sz="2400">
                <a:solidFill>
                  <a:srgbClr val="141414"/>
                </a:solidFill>
                <a:latin typeface="Blogger Sans"/>
              </a:rPr>
              <a:t>Нові ніші. Нові технології. </a:t>
            </a:r>
          </a:p>
          <a:p>
            <a:pPr algn="ctr">
              <a:lnSpc>
                <a:spcPts val="3624"/>
              </a:lnSpc>
            </a:pPr>
            <a:r>
              <a:rPr lang="en-US" sz="2400">
                <a:solidFill>
                  <a:srgbClr val="141414"/>
                </a:solidFill>
                <a:latin typeface="Blogger Sans"/>
              </a:rPr>
              <a:t>Нові підходи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146191" y="8380857"/>
            <a:ext cx="4484753" cy="924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4"/>
              </a:lnSpc>
            </a:pPr>
            <a:r>
              <a:rPr lang="en-US" sz="2400">
                <a:solidFill>
                  <a:srgbClr val="141414"/>
                </a:solidFill>
                <a:latin typeface="Blogger Sans"/>
              </a:rPr>
              <a:t>Обмін досвідом.  </a:t>
            </a:r>
          </a:p>
          <a:p>
            <a:pPr algn="ctr">
              <a:lnSpc>
                <a:spcPts val="3624"/>
              </a:lnSpc>
            </a:pPr>
            <a:r>
              <a:rPr lang="en-US" sz="2400">
                <a:solidFill>
                  <a:srgbClr val="141414"/>
                </a:solidFill>
                <a:latin typeface="Blogger Sans"/>
              </a:rPr>
              <a:t>Зміцнення довіри.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028700" y="-190500"/>
            <a:ext cx="3523908" cy="2023691"/>
            <a:chOff x="0" y="0"/>
            <a:chExt cx="2138577" cy="122813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38577" cy="1228131"/>
            </a:xfrm>
            <a:custGeom>
              <a:avLst/>
              <a:gdLst/>
              <a:ahLst/>
              <a:cxnLst/>
              <a:rect l="l" t="t" r="r" b="b"/>
              <a:pathLst>
                <a:path w="2138577" h="1228131">
                  <a:moveTo>
                    <a:pt x="2014117" y="1228131"/>
                  </a:moveTo>
                  <a:lnTo>
                    <a:pt x="124460" y="1228131"/>
                  </a:lnTo>
                  <a:cubicBezTo>
                    <a:pt x="55880" y="1228131"/>
                    <a:pt x="0" y="1172251"/>
                    <a:pt x="0" y="11036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14117" y="0"/>
                  </a:lnTo>
                  <a:cubicBezTo>
                    <a:pt x="2082697" y="0"/>
                    <a:pt x="2138577" y="55880"/>
                    <a:pt x="2138577" y="124460"/>
                  </a:cubicBezTo>
                  <a:lnTo>
                    <a:pt x="2138577" y="1103671"/>
                  </a:lnTo>
                  <a:cubicBezTo>
                    <a:pt x="2138577" y="1172251"/>
                    <a:pt x="2082697" y="1228131"/>
                    <a:pt x="2014117" y="1228131"/>
                  </a:cubicBezTo>
                  <a:close/>
                </a:path>
              </a:pathLst>
            </a:custGeom>
            <a:solidFill>
              <a:srgbClr val="45843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28700" y="8436954"/>
            <a:ext cx="3523908" cy="2023691"/>
            <a:chOff x="0" y="0"/>
            <a:chExt cx="2138577" cy="122813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138577" cy="1228131"/>
            </a:xfrm>
            <a:custGeom>
              <a:avLst/>
              <a:gdLst/>
              <a:ahLst/>
              <a:cxnLst/>
              <a:rect l="l" t="t" r="r" b="b"/>
              <a:pathLst>
                <a:path w="2138577" h="1228131">
                  <a:moveTo>
                    <a:pt x="2014117" y="1228131"/>
                  </a:moveTo>
                  <a:lnTo>
                    <a:pt x="124460" y="1228131"/>
                  </a:lnTo>
                  <a:cubicBezTo>
                    <a:pt x="55880" y="1228131"/>
                    <a:pt x="0" y="1172251"/>
                    <a:pt x="0" y="11036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14117" y="0"/>
                  </a:lnTo>
                  <a:cubicBezTo>
                    <a:pt x="2082697" y="0"/>
                    <a:pt x="2138577" y="55880"/>
                    <a:pt x="2138577" y="124460"/>
                  </a:cubicBezTo>
                  <a:lnTo>
                    <a:pt x="2138577" y="1103671"/>
                  </a:lnTo>
                  <a:cubicBezTo>
                    <a:pt x="2138577" y="1172251"/>
                    <a:pt x="2082697" y="1228131"/>
                    <a:pt x="2014117" y="1228131"/>
                  </a:cubicBezTo>
                  <a:close/>
                </a:path>
              </a:pathLst>
            </a:custGeom>
            <a:solidFill>
              <a:srgbClr val="458433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701" t="-34825" r="-699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567016"/>
            <a:ext cx="16230600" cy="8995513"/>
            <a:chOff x="0" y="0"/>
            <a:chExt cx="6862939" cy="38036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62939" cy="3803659"/>
            </a:xfrm>
            <a:custGeom>
              <a:avLst/>
              <a:gdLst/>
              <a:ahLst/>
              <a:cxnLst/>
              <a:rect l="l" t="t" r="r" b="b"/>
              <a:pathLst>
                <a:path w="6862939" h="3803659">
                  <a:moveTo>
                    <a:pt x="6738479" y="3803658"/>
                  </a:moveTo>
                  <a:lnTo>
                    <a:pt x="124460" y="3803658"/>
                  </a:lnTo>
                  <a:cubicBezTo>
                    <a:pt x="55880" y="3803658"/>
                    <a:pt x="0" y="3747778"/>
                    <a:pt x="0" y="367919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38479" y="0"/>
                  </a:lnTo>
                  <a:cubicBezTo>
                    <a:pt x="6807059" y="0"/>
                    <a:pt x="6862939" y="55880"/>
                    <a:pt x="6862939" y="124460"/>
                  </a:cubicBezTo>
                  <a:lnTo>
                    <a:pt x="6862939" y="3679198"/>
                  </a:lnTo>
                  <a:cubicBezTo>
                    <a:pt x="6862939" y="3747778"/>
                    <a:pt x="6807059" y="3803659"/>
                    <a:pt x="6738479" y="380365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6800453" y="2721226"/>
            <a:ext cx="4687094" cy="4687094"/>
          </a:xfrm>
          <a:custGeom>
            <a:avLst/>
            <a:gdLst/>
            <a:ahLst/>
            <a:cxnLst/>
            <a:rect l="l" t="t" r="r" b="b"/>
            <a:pathLst>
              <a:path w="4687094" h="4687094">
                <a:moveTo>
                  <a:pt x="0" y="0"/>
                </a:moveTo>
                <a:lnTo>
                  <a:pt x="4687094" y="0"/>
                </a:lnTo>
                <a:lnTo>
                  <a:pt x="4687094" y="4687094"/>
                </a:lnTo>
                <a:lnTo>
                  <a:pt x="0" y="46870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872959" y="2721226"/>
            <a:ext cx="4687094" cy="4687094"/>
          </a:xfrm>
          <a:custGeom>
            <a:avLst/>
            <a:gdLst/>
            <a:ahLst/>
            <a:cxnLst/>
            <a:rect l="l" t="t" r="r" b="b"/>
            <a:pathLst>
              <a:path w="4687094" h="4687094">
                <a:moveTo>
                  <a:pt x="0" y="0"/>
                </a:moveTo>
                <a:lnTo>
                  <a:pt x="4687094" y="0"/>
                </a:lnTo>
                <a:lnTo>
                  <a:pt x="4687094" y="4687094"/>
                </a:lnTo>
                <a:lnTo>
                  <a:pt x="0" y="46870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727947" y="2721226"/>
            <a:ext cx="4687094" cy="4687094"/>
          </a:xfrm>
          <a:custGeom>
            <a:avLst/>
            <a:gdLst/>
            <a:ahLst/>
            <a:cxnLst/>
            <a:rect l="l" t="t" r="r" b="b"/>
            <a:pathLst>
              <a:path w="4687094" h="4687094">
                <a:moveTo>
                  <a:pt x="0" y="0"/>
                </a:moveTo>
                <a:lnTo>
                  <a:pt x="4687094" y="0"/>
                </a:lnTo>
                <a:lnTo>
                  <a:pt x="4687094" y="4687094"/>
                </a:lnTo>
                <a:lnTo>
                  <a:pt x="0" y="46870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0" y="574358"/>
            <a:ext cx="18187623" cy="1151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Blogger Sans Bold"/>
              </a:rPr>
              <a:t>Послуги Центру розвитку фермерства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24800" y="7303545"/>
            <a:ext cx="2482572" cy="618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Blogger Sans Bold"/>
              </a:rPr>
              <a:t>Консультації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368363" y="7303545"/>
            <a:ext cx="1740455" cy="5659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Blogger Sans Bold"/>
              </a:rPr>
              <a:t>Гранти</a:t>
            </a:r>
            <a:endParaRPr lang="en-US" sz="3399" dirty="0">
              <a:solidFill>
                <a:srgbClr val="000000"/>
              </a:solidFill>
              <a:latin typeface="Blogger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440869" y="7303545"/>
            <a:ext cx="1740456" cy="618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Blogger Sans Bold"/>
              </a:rPr>
              <a:t>Вебінари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83647" y="4886016"/>
            <a:ext cx="7133784" cy="8442348"/>
          </a:xfrm>
          <a:custGeom>
            <a:avLst/>
            <a:gdLst/>
            <a:ahLst/>
            <a:cxnLst/>
            <a:rect l="l" t="t" r="r" b="b"/>
            <a:pathLst>
              <a:path w="7133784" h="8442348">
                <a:moveTo>
                  <a:pt x="0" y="0"/>
                </a:moveTo>
                <a:lnTo>
                  <a:pt x="7133784" y="0"/>
                </a:lnTo>
                <a:lnTo>
                  <a:pt x="7133784" y="8442349"/>
                </a:lnTo>
                <a:lnTo>
                  <a:pt x="0" y="84423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28700" y="4143770"/>
            <a:ext cx="8330602" cy="4685905"/>
            <a:chOff x="0" y="0"/>
            <a:chExt cx="1128903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9228" b="-922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19178" y="3414237"/>
            <a:ext cx="1459066" cy="145906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90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AutoShape 7"/>
          <p:cNvSpPr/>
          <p:nvPr/>
        </p:nvSpPr>
        <p:spPr>
          <a:xfrm rot="5400000">
            <a:off x="7262957" y="4105670"/>
            <a:ext cx="571508" cy="0"/>
          </a:xfrm>
          <a:prstGeom prst="line">
            <a:avLst/>
          </a:prstGeom>
          <a:ln w="76200" cap="rnd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028700" y="-199885"/>
            <a:ext cx="8330602" cy="1228585"/>
            <a:chOff x="0" y="0"/>
            <a:chExt cx="5055647" cy="745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55647" cy="745600"/>
            </a:xfrm>
            <a:custGeom>
              <a:avLst/>
              <a:gdLst/>
              <a:ahLst/>
              <a:cxnLst/>
              <a:rect l="l" t="t" r="r" b="b"/>
              <a:pathLst>
                <a:path w="5055647" h="745600">
                  <a:moveTo>
                    <a:pt x="4931187" y="745600"/>
                  </a:moveTo>
                  <a:lnTo>
                    <a:pt x="124460" y="745600"/>
                  </a:lnTo>
                  <a:cubicBezTo>
                    <a:pt x="55880" y="745600"/>
                    <a:pt x="0" y="689720"/>
                    <a:pt x="0" y="6211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931187" y="0"/>
                  </a:lnTo>
                  <a:cubicBezTo>
                    <a:pt x="4999767" y="0"/>
                    <a:pt x="5055647" y="55880"/>
                    <a:pt x="5055647" y="124460"/>
                  </a:cubicBezTo>
                  <a:lnTo>
                    <a:pt x="5055647" y="621140"/>
                  </a:lnTo>
                  <a:cubicBezTo>
                    <a:pt x="5055647" y="689720"/>
                    <a:pt x="4999767" y="745600"/>
                    <a:pt x="4931187" y="745600"/>
                  </a:cubicBezTo>
                  <a:close/>
                </a:path>
              </a:pathLst>
            </a:custGeom>
            <a:solidFill>
              <a:srgbClr val="45843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105471" y="4595536"/>
            <a:ext cx="1106461" cy="1106461"/>
          </a:xfrm>
          <a:custGeom>
            <a:avLst/>
            <a:gdLst/>
            <a:ahLst/>
            <a:cxnLst/>
            <a:rect l="l" t="t" r="r" b="b"/>
            <a:pathLst>
              <a:path w="1106461" h="1106461">
                <a:moveTo>
                  <a:pt x="0" y="0"/>
                </a:moveTo>
                <a:lnTo>
                  <a:pt x="1106460" y="0"/>
                </a:lnTo>
                <a:lnTo>
                  <a:pt x="1106460" y="1106460"/>
                </a:lnTo>
                <a:lnTo>
                  <a:pt x="0" y="1106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2038350"/>
            <a:ext cx="8115300" cy="1098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4"/>
              </a:lnSpc>
            </a:pPr>
            <a:r>
              <a:rPr lang="en-US" sz="7899">
                <a:solidFill>
                  <a:srgbClr val="141414"/>
                </a:solidFill>
                <a:latin typeface="Blogger Sans Bold"/>
              </a:rPr>
              <a:t>Послуги Центру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812006" y="5086817"/>
            <a:ext cx="5823229" cy="616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31"/>
              </a:lnSpc>
            </a:pPr>
            <a:r>
              <a:rPr lang="en-US" sz="3199">
                <a:solidFill>
                  <a:srgbClr val="141414"/>
                </a:solidFill>
                <a:latin typeface="Blogger Sans"/>
              </a:rPr>
              <a:t>Для фермерів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812006" y="4573692"/>
            <a:ext cx="4680229" cy="648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1"/>
              </a:lnSpc>
            </a:pPr>
            <a:r>
              <a:rPr lang="en-US" sz="4199">
                <a:solidFill>
                  <a:srgbClr val="487307"/>
                </a:solidFill>
                <a:latin typeface="Blogger Sans Bold"/>
              </a:rPr>
              <a:t>Безкоштовні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812006" y="7180334"/>
            <a:ext cx="6114598" cy="616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31"/>
              </a:lnSpc>
            </a:pPr>
            <a:r>
              <a:rPr lang="en-US" sz="3199">
                <a:solidFill>
                  <a:srgbClr val="141414"/>
                </a:solidFill>
                <a:latin typeface="Blogger Sans"/>
              </a:rPr>
              <a:t>Доступ до найкращої експертизи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812006" y="6667209"/>
            <a:ext cx="4680229" cy="648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1"/>
              </a:lnSpc>
            </a:pPr>
            <a:r>
              <a:rPr lang="en-US" sz="4199">
                <a:solidFill>
                  <a:srgbClr val="487307"/>
                </a:solidFill>
                <a:latin typeface="Blogger Sans Bold"/>
              </a:rPr>
              <a:t>Дистанційні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330852" y="8921981"/>
            <a:ext cx="1456862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</a:pPr>
            <a:r>
              <a:rPr lang="en-US" sz="4800">
                <a:solidFill>
                  <a:srgbClr val="FFFFFF"/>
                </a:solidFill>
                <a:latin typeface="Blogger Sans Bold"/>
              </a:rPr>
              <a:t>04</a:t>
            </a:r>
          </a:p>
        </p:txBody>
      </p:sp>
      <p:sp>
        <p:nvSpPr>
          <p:cNvPr id="17" name="Freeform 17"/>
          <p:cNvSpPr/>
          <p:nvPr/>
        </p:nvSpPr>
        <p:spPr>
          <a:xfrm>
            <a:off x="10105471" y="6603728"/>
            <a:ext cx="1106461" cy="1106461"/>
          </a:xfrm>
          <a:custGeom>
            <a:avLst/>
            <a:gdLst/>
            <a:ahLst/>
            <a:cxnLst/>
            <a:rect l="l" t="t" r="r" b="b"/>
            <a:pathLst>
              <a:path w="1106461" h="1106461">
                <a:moveTo>
                  <a:pt x="0" y="0"/>
                </a:moveTo>
                <a:lnTo>
                  <a:pt x="1106460" y="0"/>
                </a:lnTo>
                <a:lnTo>
                  <a:pt x="1106460" y="1106460"/>
                </a:lnTo>
                <a:lnTo>
                  <a:pt x="0" y="1106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2223" y="6146025"/>
            <a:ext cx="18692446" cy="4140975"/>
            <a:chOff x="0" y="0"/>
            <a:chExt cx="7903905" cy="17509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903905" cy="1750968"/>
            </a:xfrm>
            <a:custGeom>
              <a:avLst/>
              <a:gdLst/>
              <a:ahLst/>
              <a:cxnLst/>
              <a:rect l="l" t="t" r="r" b="b"/>
              <a:pathLst>
                <a:path w="7903905" h="1750968">
                  <a:moveTo>
                    <a:pt x="7779445" y="1750968"/>
                  </a:moveTo>
                  <a:lnTo>
                    <a:pt x="124460" y="1750968"/>
                  </a:lnTo>
                  <a:cubicBezTo>
                    <a:pt x="55880" y="1750968"/>
                    <a:pt x="0" y="1695088"/>
                    <a:pt x="0" y="16265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79445" y="0"/>
                  </a:lnTo>
                  <a:cubicBezTo>
                    <a:pt x="7848025" y="0"/>
                    <a:pt x="7903905" y="55880"/>
                    <a:pt x="7903905" y="124460"/>
                  </a:cubicBezTo>
                  <a:lnTo>
                    <a:pt x="7903905" y="1626508"/>
                  </a:lnTo>
                  <a:cubicBezTo>
                    <a:pt x="7903905" y="1695088"/>
                    <a:pt x="7848025" y="1750968"/>
                    <a:pt x="7779445" y="1750968"/>
                  </a:cubicBezTo>
                  <a:close/>
                </a:path>
              </a:pathLst>
            </a:custGeom>
            <a:solidFill>
              <a:srgbClr val="45843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59156" y="2917355"/>
            <a:ext cx="5005992" cy="6340945"/>
            <a:chOff x="0" y="0"/>
            <a:chExt cx="2153544" cy="272783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53544" cy="2727832"/>
            </a:xfrm>
            <a:custGeom>
              <a:avLst/>
              <a:gdLst/>
              <a:ahLst/>
              <a:cxnLst/>
              <a:rect l="l" t="t" r="r" b="b"/>
              <a:pathLst>
                <a:path w="2153544" h="2727832">
                  <a:moveTo>
                    <a:pt x="2029084" y="2727831"/>
                  </a:moveTo>
                  <a:lnTo>
                    <a:pt x="124460" y="2727831"/>
                  </a:lnTo>
                  <a:cubicBezTo>
                    <a:pt x="55880" y="2727831"/>
                    <a:pt x="0" y="2671951"/>
                    <a:pt x="0" y="26033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29084" y="0"/>
                  </a:lnTo>
                  <a:cubicBezTo>
                    <a:pt x="2097664" y="0"/>
                    <a:pt x="2153544" y="55880"/>
                    <a:pt x="2153544" y="124460"/>
                  </a:cubicBezTo>
                  <a:lnTo>
                    <a:pt x="2153544" y="2603372"/>
                  </a:lnTo>
                  <a:cubicBezTo>
                    <a:pt x="2153544" y="2671951"/>
                    <a:pt x="2097664" y="2727832"/>
                    <a:pt x="2029084" y="2727832"/>
                  </a:cubicBezTo>
                  <a:close/>
                </a:path>
              </a:pathLst>
            </a:custGeom>
            <a:solidFill>
              <a:srgbClr val="FDC90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AutoShape 6"/>
          <p:cNvSpPr/>
          <p:nvPr/>
        </p:nvSpPr>
        <p:spPr>
          <a:xfrm rot="5400000">
            <a:off x="16244013" y="1733534"/>
            <a:ext cx="571508" cy="0"/>
          </a:xfrm>
          <a:prstGeom prst="line">
            <a:avLst/>
          </a:prstGeom>
          <a:ln w="76200" cap="rnd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6794570" y="2917355"/>
            <a:ext cx="5005992" cy="6340945"/>
            <a:chOff x="0" y="0"/>
            <a:chExt cx="2153544" cy="272783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53544" cy="2727832"/>
            </a:xfrm>
            <a:custGeom>
              <a:avLst/>
              <a:gdLst/>
              <a:ahLst/>
              <a:cxnLst/>
              <a:rect l="l" t="t" r="r" b="b"/>
              <a:pathLst>
                <a:path w="2153544" h="2727832">
                  <a:moveTo>
                    <a:pt x="2029084" y="2727831"/>
                  </a:moveTo>
                  <a:lnTo>
                    <a:pt x="124460" y="2727831"/>
                  </a:lnTo>
                  <a:cubicBezTo>
                    <a:pt x="55880" y="2727831"/>
                    <a:pt x="0" y="2671951"/>
                    <a:pt x="0" y="26033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29084" y="0"/>
                  </a:lnTo>
                  <a:cubicBezTo>
                    <a:pt x="2097664" y="0"/>
                    <a:pt x="2153544" y="55880"/>
                    <a:pt x="2153544" y="124460"/>
                  </a:cubicBezTo>
                  <a:lnTo>
                    <a:pt x="2153544" y="2603372"/>
                  </a:lnTo>
                  <a:cubicBezTo>
                    <a:pt x="2153544" y="2671951"/>
                    <a:pt x="2097664" y="2727832"/>
                    <a:pt x="2029084" y="2727832"/>
                  </a:cubicBezTo>
                  <a:close/>
                </a:path>
              </a:pathLst>
            </a:custGeom>
            <a:solidFill>
              <a:srgbClr val="FDC90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829983" y="2917355"/>
            <a:ext cx="5005992" cy="6340945"/>
            <a:chOff x="0" y="0"/>
            <a:chExt cx="2153544" cy="272783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53544" cy="2727832"/>
            </a:xfrm>
            <a:custGeom>
              <a:avLst/>
              <a:gdLst/>
              <a:ahLst/>
              <a:cxnLst/>
              <a:rect l="l" t="t" r="r" b="b"/>
              <a:pathLst>
                <a:path w="2153544" h="2727832">
                  <a:moveTo>
                    <a:pt x="2029084" y="2727831"/>
                  </a:moveTo>
                  <a:lnTo>
                    <a:pt x="124460" y="2727831"/>
                  </a:lnTo>
                  <a:cubicBezTo>
                    <a:pt x="55880" y="2727831"/>
                    <a:pt x="0" y="2671951"/>
                    <a:pt x="0" y="26033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29084" y="0"/>
                  </a:lnTo>
                  <a:cubicBezTo>
                    <a:pt x="2097664" y="0"/>
                    <a:pt x="2153544" y="55880"/>
                    <a:pt x="2153544" y="124460"/>
                  </a:cubicBezTo>
                  <a:lnTo>
                    <a:pt x="2153544" y="2603372"/>
                  </a:lnTo>
                  <a:cubicBezTo>
                    <a:pt x="2153544" y="2671951"/>
                    <a:pt x="2097664" y="2727832"/>
                    <a:pt x="2029084" y="2727832"/>
                  </a:cubicBezTo>
                  <a:close/>
                </a:path>
              </a:pathLst>
            </a:custGeom>
            <a:solidFill>
              <a:srgbClr val="FDC90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7330907" y="1636367"/>
            <a:ext cx="2344466" cy="2344466"/>
          </a:xfrm>
          <a:custGeom>
            <a:avLst/>
            <a:gdLst/>
            <a:ahLst/>
            <a:cxnLst/>
            <a:rect l="l" t="t" r="r" b="b"/>
            <a:pathLst>
              <a:path w="2344466" h="2344466">
                <a:moveTo>
                  <a:pt x="0" y="0"/>
                </a:moveTo>
                <a:lnTo>
                  <a:pt x="2344466" y="0"/>
                </a:lnTo>
                <a:lnTo>
                  <a:pt x="2344466" y="2344466"/>
                </a:lnTo>
                <a:lnTo>
                  <a:pt x="0" y="23444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481908" y="1582293"/>
            <a:ext cx="2344466" cy="2344466"/>
          </a:xfrm>
          <a:custGeom>
            <a:avLst/>
            <a:gdLst/>
            <a:ahLst/>
            <a:cxnLst/>
            <a:rect l="l" t="t" r="r" b="b"/>
            <a:pathLst>
              <a:path w="2344466" h="2344466">
                <a:moveTo>
                  <a:pt x="0" y="0"/>
                </a:moveTo>
                <a:lnTo>
                  <a:pt x="2344466" y="0"/>
                </a:lnTo>
                <a:lnTo>
                  <a:pt x="2344466" y="2344467"/>
                </a:lnTo>
                <a:lnTo>
                  <a:pt x="0" y="23444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51402" y="1663403"/>
            <a:ext cx="2290393" cy="2290393"/>
          </a:xfrm>
          <a:custGeom>
            <a:avLst/>
            <a:gdLst/>
            <a:ahLst/>
            <a:cxnLst/>
            <a:rect l="l" t="t" r="r" b="b"/>
            <a:pathLst>
              <a:path w="2290393" h="2290393">
                <a:moveTo>
                  <a:pt x="0" y="0"/>
                </a:moveTo>
                <a:lnTo>
                  <a:pt x="2290393" y="0"/>
                </a:lnTo>
                <a:lnTo>
                  <a:pt x="2290393" y="2290393"/>
                </a:lnTo>
                <a:lnTo>
                  <a:pt x="0" y="22903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759156" y="128144"/>
            <a:ext cx="14174976" cy="145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00"/>
              </a:lnSpc>
            </a:pPr>
            <a:r>
              <a:rPr lang="en-US" sz="8000">
                <a:solidFill>
                  <a:srgbClr val="141414"/>
                </a:solidFill>
                <a:latin typeface="Blogger Sans Bold"/>
              </a:rPr>
              <a:t>Напрями консультацій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69096" y="4025381"/>
            <a:ext cx="4792765" cy="1060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6"/>
              </a:lnSpc>
            </a:pPr>
            <a:r>
              <a:rPr lang="en-US" sz="3600">
                <a:solidFill>
                  <a:srgbClr val="333333"/>
                </a:solidFill>
                <a:latin typeface="Blogger Sans Bold"/>
              </a:rPr>
              <a:t>Сільськогосподарське виробництво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59156" y="5256333"/>
            <a:ext cx="4846098" cy="4006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>
                <a:solidFill>
                  <a:srgbClr val="333333"/>
                </a:solidFill>
                <a:latin typeface="Blogger Sans"/>
              </a:rPr>
              <a:t>підготовка грунту</a:t>
            </a:r>
          </a:p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>
                <a:solidFill>
                  <a:srgbClr val="333333"/>
                </a:solidFill>
                <a:latin typeface="Blogger Sans"/>
              </a:rPr>
              <a:t>підбір сортів та гібридів система живлення</a:t>
            </a:r>
          </a:p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>
                <a:solidFill>
                  <a:srgbClr val="333333"/>
                </a:solidFill>
                <a:latin typeface="Blogger Sans"/>
              </a:rPr>
              <a:t>система захисту та допомога у пошуку допоміжних продуктів</a:t>
            </a:r>
          </a:p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>
                <a:solidFill>
                  <a:srgbClr val="333333"/>
                </a:solidFill>
                <a:latin typeface="Blogger Sans"/>
              </a:rPr>
              <a:t>нішеві культури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004509" y="4025381"/>
            <a:ext cx="4792765" cy="55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6"/>
              </a:lnSpc>
            </a:pPr>
            <a:r>
              <a:rPr lang="en-US" sz="3600">
                <a:solidFill>
                  <a:srgbClr val="333333"/>
                </a:solidFill>
                <a:latin typeface="Blogger Sans Bold"/>
              </a:rPr>
              <a:t>Переробка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794570" y="5256333"/>
            <a:ext cx="4846098" cy="2291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>
                <a:solidFill>
                  <a:srgbClr val="333333"/>
                </a:solidFill>
                <a:latin typeface="Blogger Sans"/>
              </a:rPr>
              <a:t>післязбиральна доробка</a:t>
            </a:r>
          </a:p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>
                <a:solidFill>
                  <a:srgbClr val="333333"/>
                </a:solidFill>
                <a:latin typeface="Blogger Sans"/>
              </a:rPr>
              <a:t>організація переробки</a:t>
            </a:r>
          </a:p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>
                <a:solidFill>
                  <a:srgbClr val="333333"/>
                </a:solidFill>
                <a:latin typeface="Blogger Sans"/>
              </a:rPr>
              <a:t>сертифікація</a:t>
            </a:r>
          </a:p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>
                <a:solidFill>
                  <a:srgbClr val="333333"/>
                </a:solidFill>
                <a:latin typeface="Blogger Sans"/>
              </a:rPr>
              <a:t>HACCP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039923" y="4025381"/>
            <a:ext cx="4792765" cy="1060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6"/>
              </a:lnSpc>
            </a:pPr>
            <a:r>
              <a:rPr lang="en-US" sz="3600">
                <a:solidFill>
                  <a:srgbClr val="333333"/>
                </a:solidFill>
                <a:latin typeface="Blogger Sans Bold"/>
              </a:rPr>
              <a:t>Стале сільське господарство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829983" y="5256333"/>
            <a:ext cx="4846098" cy="4006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>
                <a:solidFill>
                  <a:srgbClr val="333333"/>
                </a:solidFill>
                <a:latin typeface="Blogger Sans"/>
              </a:rPr>
              <a:t>екологічно-безпечне ведення сільського господарства</a:t>
            </a:r>
          </a:p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>
                <a:solidFill>
                  <a:srgbClr val="333333"/>
                </a:solidFill>
                <a:latin typeface="Blogger Sans"/>
              </a:rPr>
              <a:t>зменшення карбонового сліду у рослинництві</a:t>
            </a:r>
          </a:p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>
                <a:solidFill>
                  <a:srgbClr val="333333"/>
                </a:solidFill>
                <a:latin typeface="Blogger Sans"/>
              </a:rPr>
              <a:t>органічне сільське господарство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2223" y="6146025"/>
            <a:ext cx="18692446" cy="4140975"/>
            <a:chOff x="0" y="0"/>
            <a:chExt cx="7903905" cy="17509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903905" cy="1750968"/>
            </a:xfrm>
            <a:custGeom>
              <a:avLst/>
              <a:gdLst/>
              <a:ahLst/>
              <a:cxnLst/>
              <a:rect l="l" t="t" r="r" b="b"/>
              <a:pathLst>
                <a:path w="7903905" h="1750968">
                  <a:moveTo>
                    <a:pt x="7779445" y="1750968"/>
                  </a:moveTo>
                  <a:lnTo>
                    <a:pt x="124460" y="1750968"/>
                  </a:lnTo>
                  <a:cubicBezTo>
                    <a:pt x="55880" y="1750968"/>
                    <a:pt x="0" y="1695088"/>
                    <a:pt x="0" y="16265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79445" y="0"/>
                  </a:lnTo>
                  <a:cubicBezTo>
                    <a:pt x="7848025" y="0"/>
                    <a:pt x="7903905" y="55880"/>
                    <a:pt x="7903905" y="124460"/>
                  </a:cubicBezTo>
                  <a:lnTo>
                    <a:pt x="7903905" y="1626508"/>
                  </a:lnTo>
                  <a:cubicBezTo>
                    <a:pt x="7903905" y="1695088"/>
                    <a:pt x="7848025" y="1750968"/>
                    <a:pt x="7779445" y="1750968"/>
                  </a:cubicBezTo>
                  <a:close/>
                </a:path>
              </a:pathLst>
            </a:custGeom>
            <a:solidFill>
              <a:srgbClr val="45843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59156" y="2917355"/>
            <a:ext cx="5005992" cy="6340945"/>
            <a:chOff x="0" y="0"/>
            <a:chExt cx="2153544" cy="272783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53544" cy="2727832"/>
            </a:xfrm>
            <a:custGeom>
              <a:avLst/>
              <a:gdLst/>
              <a:ahLst/>
              <a:cxnLst/>
              <a:rect l="l" t="t" r="r" b="b"/>
              <a:pathLst>
                <a:path w="2153544" h="2727832">
                  <a:moveTo>
                    <a:pt x="2029084" y="2727831"/>
                  </a:moveTo>
                  <a:lnTo>
                    <a:pt x="124460" y="2727831"/>
                  </a:lnTo>
                  <a:cubicBezTo>
                    <a:pt x="55880" y="2727831"/>
                    <a:pt x="0" y="2671951"/>
                    <a:pt x="0" y="26033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29084" y="0"/>
                  </a:lnTo>
                  <a:cubicBezTo>
                    <a:pt x="2097664" y="0"/>
                    <a:pt x="2153544" y="55880"/>
                    <a:pt x="2153544" y="124460"/>
                  </a:cubicBezTo>
                  <a:lnTo>
                    <a:pt x="2153544" y="2603372"/>
                  </a:lnTo>
                  <a:cubicBezTo>
                    <a:pt x="2153544" y="2671951"/>
                    <a:pt x="2097664" y="2727832"/>
                    <a:pt x="2029084" y="2727832"/>
                  </a:cubicBezTo>
                  <a:close/>
                </a:path>
              </a:pathLst>
            </a:custGeom>
            <a:solidFill>
              <a:srgbClr val="FDC90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AutoShape 6"/>
          <p:cNvSpPr/>
          <p:nvPr/>
        </p:nvSpPr>
        <p:spPr>
          <a:xfrm rot="5400000">
            <a:off x="16244013" y="1733534"/>
            <a:ext cx="571508" cy="0"/>
          </a:xfrm>
          <a:prstGeom prst="line">
            <a:avLst/>
          </a:prstGeom>
          <a:ln w="76200" cap="rnd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6794570" y="2917355"/>
            <a:ext cx="5005992" cy="6340945"/>
            <a:chOff x="0" y="0"/>
            <a:chExt cx="2153544" cy="272783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53544" cy="2727832"/>
            </a:xfrm>
            <a:custGeom>
              <a:avLst/>
              <a:gdLst/>
              <a:ahLst/>
              <a:cxnLst/>
              <a:rect l="l" t="t" r="r" b="b"/>
              <a:pathLst>
                <a:path w="2153544" h="2727832">
                  <a:moveTo>
                    <a:pt x="2029084" y="2727831"/>
                  </a:moveTo>
                  <a:lnTo>
                    <a:pt x="124460" y="2727831"/>
                  </a:lnTo>
                  <a:cubicBezTo>
                    <a:pt x="55880" y="2727831"/>
                    <a:pt x="0" y="2671951"/>
                    <a:pt x="0" y="26033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29084" y="0"/>
                  </a:lnTo>
                  <a:cubicBezTo>
                    <a:pt x="2097664" y="0"/>
                    <a:pt x="2153544" y="55880"/>
                    <a:pt x="2153544" y="124460"/>
                  </a:cubicBezTo>
                  <a:lnTo>
                    <a:pt x="2153544" y="2603372"/>
                  </a:lnTo>
                  <a:cubicBezTo>
                    <a:pt x="2153544" y="2671951"/>
                    <a:pt x="2097664" y="2727832"/>
                    <a:pt x="2029084" y="2727832"/>
                  </a:cubicBezTo>
                  <a:close/>
                </a:path>
              </a:pathLst>
            </a:custGeom>
            <a:solidFill>
              <a:srgbClr val="FDC90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829983" y="2917355"/>
            <a:ext cx="5005992" cy="6340945"/>
            <a:chOff x="0" y="0"/>
            <a:chExt cx="2153544" cy="272783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53544" cy="2727832"/>
            </a:xfrm>
            <a:custGeom>
              <a:avLst/>
              <a:gdLst/>
              <a:ahLst/>
              <a:cxnLst/>
              <a:rect l="l" t="t" r="r" b="b"/>
              <a:pathLst>
                <a:path w="2153544" h="2727832">
                  <a:moveTo>
                    <a:pt x="2029084" y="2727831"/>
                  </a:moveTo>
                  <a:lnTo>
                    <a:pt x="124460" y="2727831"/>
                  </a:lnTo>
                  <a:cubicBezTo>
                    <a:pt x="55880" y="2727831"/>
                    <a:pt x="0" y="2671951"/>
                    <a:pt x="0" y="26033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29084" y="0"/>
                  </a:lnTo>
                  <a:cubicBezTo>
                    <a:pt x="2097664" y="0"/>
                    <a:pt x="2153544" y="55880"/>
                    <a:pt x="2153544" y="124460"/>
                  </a:cubicBezTo>
                  <a:lnTo>
                    <a:pt x="2153544" y="2603372"/>
                  </a:lnTo>
                  <a:cubicBezTo>
                    <a:pt x="2153544" y="2671951"/>
                    <a:pt x="2097664" y="2727832"/>
                    <a:pt x="2029084" y="2727832"/>
                  </a:cubicBezTo>
                  <a:close/>
                </a:path>
              </a:pathLst>
            </a:custGeom>
            <a:solidFill>
              <a:srgbClr val="FDC90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525718" y="1582293"/>
            <a:ext cx="2344466" cy="2344466"/>
          </a:xfrm>
          <a:custGeom>
            <a:avLst/>
            <a:gdLst/>
            <a:ahLst/>
            <a:cxnLst/>
            <a:rect l="l" t="t" r="r" b="b"/>
            <a:pathLst>
              <a:path w="2344466" h="2344466">
                <a:moveTo>
                  <a:pt x="0" y="0"/>
                </a:moveTo>
                <a:lnTo>
                  <a:pt x="2344466" y="0"/>
                </a:lnTo>
                <a:lnTo>
                  <a:pt x="2344466" y="2344467"/>
                </a:lnTo>
                <a:lnTo>
                  <a:pt x="0" y="23444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672489" y="1610868"/>
            <a:ext cx="2344466" cy="2344466"/>
          </a:xfrm>
          <a:custGeom>
            <a:avLst/>
            <a:gdLst/>
            <a:ahLst/>
            <a:cxnLst/>
            <a:rect l="l" t="t" r="r" b="b"/>
            <a:pathLst>
              <a:path w="2344466" h="2344466">
                <a:moveTo>
                  <a:pt x="0" y="0"/>
                </a:moveTo>
                <a:lnTo>
                  <a:pt x="2344466" y="0"/>
                </a:lnTo>
                <a:lnTo>
                  <a:pt x="2344466" y="2344467"/>
                </a:lnTo>
                <a:lnTo>
                  <a:pt x="0" y="23444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87462" y="1610868"/>
            <a:ext cx="2315891" cy="2315891"/>
          </a:xfrm>
          <a:custGeom>
            <a:avLst/>
            <a:gdLst/>
            <a:ahLst/>
            <a:cxnLst/>
            <a:rect l="l" t="t" r="r" b="b"/>
            <a:pathLst>
              <a:path w="2315891" h="2315891">
                <a:moveTo>
                  <a:pt x="0" y="0"/>
                </a:moveTo>
                <a:lnTo>
                  <a:pt x="2315891" y="0"/>
                </a:lnTo>
                <a:lnTo>
                  <a:pt x="2315891" y="2315892"/>
                </a:lnTo>
                <a:lnTo>
                  <a:pt x="0" y="23158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759156" y="128144"/>
            <a:ext cx="14174976" cy="145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00"/>
              </a:lnSpc>
            </a:pPr>
            <a:r>
              <a:rPr lang="en-US" sz="8000">
                <a:solidFill>
                  <a:srgbClr val="141414"/>
                </a:solidFill>
                <a:latin typeface="Blogger Sans Bold"/>
              </a:rPr>
              <a:t>Напрями консультацій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69096" y="4025381"/>
            <a:ext cx="4792765" cy="55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6"/>
              </a:lnSpc>
            </a:pPr>
            <a:r>
              <a:rPr lang="en-US" sz="3600">
                <a:solidFill>
                  <a:srgbClr val="333333"/>
                </a:solidFill>
                <a:latin typeface="Blogger Sans Bold"/>
              </a:rPr>
              <a:t>Інновації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59156" y="5256333"/>
            <a:ext cx="4846098" cy="2291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 dirty="0" err="1">
                <a:solidFill>
                  <a:srgbClr val="333333"/>
                </a:solidFill>
                <a:latin typeface="Blogger Sans"/>
              </a:rPr>
              <a:t>точне</a:t>
            </a:r>
            <a:r>
              <a:rPr lang="en-US" sz="2999" dirty="0">
                <a:solidFill>
                  <a:srgbClr val="333333"/>
                </a:solidFill>
                <a:latin typeface="Blogger Sans"/>
              </a:rPr>
              <a:t> </a:t>
            </a:r>
            <a:r>
              <a:rPr lang="en-US" sz="2999" dirty="0" err="1">
                <a:solidFill>
                  <a:srgbClr val="333333"/>
                </a:solidFill>
                <a:latin typeface="Blogger Sans"/>
              </a:rPr>
              <a:t>землеробство</a:t>
            </a:r>
            <a:endParaRPr lang="en-US" sz="2999" dirty="0">
              <a:solidFill>
                <a:srgbClr val="333333"/>
              </a:solidFill>
              <a:latin typeface="Blogger Sans"/>
            </a:endParaRPr>
          </a:p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 dirty="0" err="1">
                <a:solidFill>
                  <a:srgbClr val="333333"/>
                </a:solidFill>
                <a:latin typeface="Blogger Sans"/>
              </a:rPr>
              <a:t>цифрові</a:t>
            </a:r>
            <a:r>
              <a:rPr lang="en-US" sz="2999" dirty="0">
                <a:solidFill>
                  <a:srgbClr val="333333"/>
                </a:solidFill>
                <a:latin typeface="Blogger Sans"/>
              </a:rPr>
              <a:t> </a:t>
            </a:r>
            <a:r>
              <a:rPr lang="en-US" sz="2999" dirty="0" err="1">
                <a:solidFill>
                  <a:srgbClr val="333333"/>
                </a:solidFill>
                <a:latin typeface="Blogger Sans"/>
              </a:rPr>
              <a:t>технології</a:t>
            </a:r>
            <a:endParaRPr lang="en-US" sz="2999" dirty="0">
              <a:solidFill>
                <a:srgbClr val="333333"/>
              </a:solidFill>
              <a:latin typeface="Blogger Sans"/>
            </a:endParaRPr>
          </a:p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 dirty="0" err="1">
                <a:solidFill>
                  <a:srgbClr val="333333"/>
                </a:solidFill>
                <a:latin typeface="Blogger Sans"/>
              </a:rPr>
              <a:t>системи</a:t>
            </a:r>
            <a:r>
              <a:rPr lang="en-US" sz="2999" dirty="0">
                <a:solidFill>
                  <a:srgbClr val="333333"/>
                </a:solidFill>
                <a:latin typeface="Blogger Sans"/>
              </a:rPr>
              <a:t> </a:t>
            </a:r>
            <a:r>
              <a:rPr lang="en-US" sz="2999" dirty="0" err="1">
                <a:solidFill>
                  <a:srgbClr val="333333"/>
                </a:solidFill>
                <a:latin typeface="Blogger Sans"/>
              </a:rPr>
              <a:t>зрошення</a:t>
            </a:r>
            <a:endParaRPr lang="en-US" sz="2999" dirty="0">
              <a:solidFill>
                <a:srgbClr val="333333"/>
              </a:solidFill>
              <a:latin typeface="Blogger Sans"/>
            </a:endParaRPr>
          </a:p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 dirty="0" err="1">
                <a:solidFill>
                  <a:srgbClr val="333333"/>
                </a:solidFill>
                <a:latin typeface="Blogger Sans"/>
              </a:rPr>
              <a:t>вертикальне</a:t>
            </a:r>
            <a:r>
              <a:rPr lang="en-US" sz="2999" dirty="0">
                <a:solidFill>
                  <a:srgbClr val="333333"/>
                </a:solidFill>
                <a:latin typeface="Blogger Sans"/>
              </a:rPr>
              <a:t> </a:t>
            </a:r>
            <a:r>
              <a:rPr lang="en-US" sz="2999" dirty="0" err="1">
                <a:solidFill>
                  <a:srgbClr val="333333"/>
                </a:solidFill>
                <a:latin typeface="Blogger Sans"/>
              </a:rPr>
              <a:t>вирощування</a:t>
            </a:r>
            <a:endParaRPr lang="en-US" sz="2999" dirty="0">
              <a:solidFill>
                <a:srgbClr val="333333"/>
              </a:solidFill>
              <a:latin typeface="Blogger Sa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004509" y="4025381"/>
            <a:ext cx="4792765" cy="55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6"/>
              </a:lnSpc>
            </a:pPr>
            <a:r>
              <a:rPr lang="en-US" sz="3600">
                <a:solidFill>
                  <a:srgbClr val="333333"/>
                </a:solidFill>
                <a:latin typeface="Blogger Sans Bold"/>
              </a:rPr>
              <a:t>Управління бізнесом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794570" y="5256333"/>
            <a:ext cx="4846098" cy="2863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>
                <a:solidFill>
                  <a:srgbClr val="333333"/>
                </a:solidFill>
                <a:latin typeface="Blogger Sans"/>
              </a:rPr>
              <a:t>стратегія</a:t>
            </a:r>
          </a:p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>
                <a:solidFill>
                  <a:srgbClr val="333333"/>
                </a:solidFill>
                <a:latin typeface="Blogger Sans"/>
              </a:rPr>
              <a:t>бізнес-план</a:t>
            </a:r>
          </a:p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>
                <a:solidFill>
                  <a:srgbClr val="333333"/>
                </a:solidFill>
                <a:latin typeface="Blogger Sans"/>
              </a:rPr>
              <a:t>оподаткування</a:t>
            </a:r>
          </a:p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>
                <a:solidFill>
                  <a:srgbClr val="333333"/>
                </a:solidFill>
                <a:latin typeface="Blogger Sans"/>
              </a:rPr>
              <a:t>управління фінансами</a:t>
            </a:r>
          </a:p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>
                <a:solidFill>
                  <a:srgbClr val="333333"/>
                </a:solidFill>
                <a:latin typeface="Blogger Sans"/>
              </a:rPr>
              <a:t>юридичні питання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039923" y="4025381"/>
            <a:ext cx="4792765" cy="55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6"/>
              </a:lnSpc>
            </a:pPr>
            <a:r>
              <a:rPr lang="en-US" sz="3600">
                <a:solidFill>
                  <a:srgbClr val="333333"/>
                </a:solidFill>
                <a:latin typeface="Blogger Sans Bold"/>
              </a:rPr>
              <a:t>Маркетинг та продажі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829983" y="5256333"/>
            <a:ext cx="4846098" cy="3434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>
                <a:solidFill>
                  <a:srgbClr val="333333"/>
                </a:solidFill>
                <a:latin typeface="Blogger Sans"/>
              </a:rPr>
              <a:t>маркетингова стратегія</a:t>
            </a:r>
          </a:p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>
                <a:solidFill>
                  <a:srgbClr val="333333"/>
                </a:solidFill>
                <a:latin typeface="Blogger Sans"/>
              </a:rPr>
              <a:t>брендування</a:t>
            </a:r>
          </a:p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>
                <a:solidFill>
                  <a:srgbClr val="333333"/>
                </a:solidFill>
                <a:latin typeface="Blogger Sans"/>
              </a:rPr>
              <a:t>SMM</a:t>
            </a:r>
          </a:p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>
                <a:solidFill>
                  <a:srgbClr val="333333"/>
                </a:solidFill>
                <a:latin typeface="Blogger Sans"/>
              </a:rPr>
              <a:t>B2B, B2C</a:t>
            </a:r>
          </a:p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>
                <a:solidFill>
                  <a:srgbClr val="333333"/>
                </a:solidFill>
                <a:latin typeface="Blogger Sans"/>
              </a:rPr>
              <a:t>HoReCa</a:t>
            </a:r>
          </a:p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>
                <a:solidFill>
                  <a:srgbClr val="333333"/>
                </a:solidFill>
                <a:latin typeface="Blogger Sans"/>
              </a:rPr>
              <a:t> farm to fork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83647" y="4886016"/>
            <a:ext cx="7133784" cy="8442348"/>
          </a:xfrm>
          <a:custGeom>
            <a:avLst/>
            <a:gdLst/>
            <a:ahLst/>
            <a:cxnLst/>
            <a:rect l="l" t="t" r="r" b="b"/>
            <a:pathLst>
              <a:path w="7133784" h="8442348">
                <a:moveTo>
                  <a:pt x="0" y="0"/>
                </a:moveTo>
                <a:lnTo>
                  <a:pt x="7133784" y="0"/>
                </a:lnTo>
                <a:lnTo>
                  <a:pt x="7133784" y="8442349"/>
                </a:lnTo>
                <a:lnTo>
                  <a:pt x="0" y="84423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rot="5400000">
            <a:off x="7262957" y="4105670"/>
            <a:ext cx="571508" cy="0"/>
          </a:xfrm>
          <a:prstGeom prst="line">
            <a:avLst/>
          </a:prstGeom>
          <a:ln w="76200" cap="rnd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28700" y="-199885"/>
            <a:ext cx="8330602" cy="2514463"/>
            <a:chOff x="0" y="0"/>
            <a:chExt cx="5055647" cy="15259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55647" cy="1525969"/>
            </a:xfrm>
            <a:custGeom>
              <a:avLst/>
              <a:gdLst/>
              <a:ahLst/>
              <a:cxnLst/>
              <a:rect l="l" t="t" r="r" b="b"/>
              <a:pathLst>
                <a:path w="5055647" h="1525969">
                  <a:moveTo>
                    <a:pt x="4931187" y="1525968"/>
                  </a:moveTo>
                  <a:lnTo>
                    <a:pt x="124460" y="1525968"/>
                  </a:lnTo>
                  <a:cubicBezTo>
                    <a:pt x="55880" y="1525968"/>
                    <a:pt x="0" y="1470089"/>
                    <a:pt x="0" y="14015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931187" y="0"/>
                  </a:lnTo>
                  <a:cubicBezTo>
                    <a:pt x="4999767" y="0"/>
                    <a:pt x="5055647" y="55880"/>
                    <a:pt x="5055647" y="124460"/>
                  </a:cubicBezTo>
                  <a:lnTo>
                    <a:pt x="5055647" y="1401509"/>
                  </a:lnTo>
                  <a:cubicBezTo>
                    <a:pt x="5055647" y="1470089"/>
                    <a:pt x="4999767" y="1525969"/>
                    <a:pt x="4931187" y="1525969"/>
                  </a:cubicBezTo>
                  <a:close/>
                </a:path>
              </a:pathLst>
            </a:custGeom>
            <a:solidFill>
              <a:srgbClr val="45843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2850454" y="4333187"/>
            <a:ext cx="4687094" cy="4687094"/>
          </a:xfrm>
          <a:custGeom>
            <a:avLst/>
            <a:gdLst/>
            <a:ahLst/>
            <a:cxnLst/>
            <a:rect l="l" t="t" r="r" b="b"/>
            <a:pathLst>
              <a:path w="4687094" h="4687094">
                <a:moveTo>
                  <a:pt x="0" y="0"/>
                </a:moveTo>
                <a:lnTo>
                  <a:pt x="4687094" y="0"/>
                </a:lnTo>
                <a:lnTo>
                  <a:pt x="4687094" y="4687094"/>
                </a:lnTo>
                <a:lnTo>
                  <a:pt x="0" y="46870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140352" y="6654659"/>
            <a:ext cx="1106461" cy="1106461"/>
          </a:xfrm>
          <a:custGeom>
            <a:avLst/>
            <a:gdLst/>
            <a:ahLst/>
            <a:cxnLst/>
            <a:rect l="l" t="t" r="r" b="b"/>
            <a:pathLst>
              <a:path w="1106461" h="1106461">
                <a:moveTo>
                  <a:pt x="0" y="0"/>
                </a:moveTo>
                <a:lnTo>
                  <a:pt x="1106461" y="0"/>
                </a:lnTo>
                <a:lnTo>
                  <a:pt x="1106461" y="1106461"/>
                </a:lnTo>
                <a:lnTo>
                  <a:pt x="0" y="11064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1846888" y="6626084"/>
            <a:ext cx="4680229" cy="1238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1"/>
              </a:lnSpc>
            </a:pPr>
            <a:r>
              <a:rPr lang="en-US" sz="4199">
                <a:solidFill>
                  <a:srgbClr val="487307"/>
                </a:solidFill>
                <a:latin typeface="Blogger Sans Bold"/>
              </a:rPr>
              <a:t>Дзвінок від консультанта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140352" y="4589819"/>
            <a:ext cx="7529765" cy="1120567"/>
            <a:chOff x="0" y="0"/>
            <a:chExt cx="10039687" cy="1494089"/>
          </a:xfrm>
        </p:grpSpPr>
        <p:sp>
          <p:nvSpPr>
            <p:cNvPr id="10" name="Freeform 10"/>
            <p:cNvSpPr/>
            <p:nvPr/>
          </p:nvSpPr>
          <p:spPr>
            <a:xfrm>
              <a:off x="0" y="16425"/>
              <a:ext cx="1475281" cy="1475281"/>
            </a:xfrm>
            <a:custGeom>
              <a:avLst/>
              <a:gdLst/>
              <a:ahLst/>
              <a:cxnLst/>
              <a:rect l="l" t="t" r="r" b="b"/>
              <a:pathLst>
                <a:path w="1475281" h="1475281">
                  <a:moveTo>
                    <a:pt x="0" y="0"/>
                  </a:moveTo>
                  <a:lnTo>
                    <a:pt x="1475281" y="0"/>
                  </a:lnTo>
                  <a:lnTo>
                    <a:pt x="1475281" y="1475281"/>
                  </a:lnTo>
                  <a:lnTo>
                    <a:pt x="0" y="1475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275381" y="715917"/>
              <a:ext cx="7764306" cy="778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31"/>
                </a:lnSpc>
              </a:pPr>
              <a:r>
                <a:rPr lang="en-US" sz="3199">
                  <a:solidFill>
                    <a:srgbClr val="141414"/>
                  </a:solidFill>
                  <a:latin typeface="Blogger Sans"/>
                </a:rPr>
                <a:t>Під ваш запит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275381" y="-9525"/>
              <a:ext cx="7764306" cy="8609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61"/>
                </a:lnSpc>
              </a:pPr>
              <a:r>
                <a:rPr lang="en-US" sz="4199">
                  <a:solidFill>
                    <a:srgbClr val="487307"/>
                  </a:solidFill>
                  <a:latin typeface="Blogger Sans Bold"/>
                </a:rPr>
                <a:t>Підбір консультанта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157828" y="266700"/>
            <a:ext cx="6072345" cy="13099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59"/>
              </a:lnSpc>
            </a:pPr>
            <a:r>
              <a:rPr lang="en-US" sz="7899" dirty="0" err="1">
                <a:solidFill>
                  <a:srgbClr val="FFFFFF"/>
                </a:solidFill>
                <a:latin typeface="Blogger Sans Bold"/>
              </a:rPr>
              <a:t>Консультації</a:t>
            </a:r>
            <a:endParaRPr lang="en-US" sz="7899" dirty="0">
              <a:solidFill>
                <a:srgbClr val="FFFFFF"/>
              </a:solidFill>
              <a:latin typeface="Blogger Sans Bold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0140352" y="2808269"/>
            <a:ext cx="7529765" cy="1284261"/>
            <a:chOff x="0" y="0"/>
            <a:chExt cx="10039687" cy="1712349"/>
          </a:xfrm>
        </p:grpSpPr>
        <p:sp>
          <p:nvSpPr>
            <p:cNvPr id="15" name="Freeform 15"/>
            <p:cNvSpPr/>
            <p:nvPr/>
          </p:nvSpPr>
          <p:spPr>
            <a:xfrm>
              <a:off x="0" y="16425"/>
              <a:ext cx="1475281" cy="1475281"/>
            </a:xfrm>
            <a:custGeom>
              <a:avLst/>
              <a:gdLst/>
              <a:ahLst/>
              <a:cxnLst/>
              <a:rect l="l" t="t" r="r" b="b"/>
              <a:pathLst>
                <a:path w="1475281" h="1475281">
                  <a:moveTo>
                    <a:pt x="0" y="0"/>
                  </a:moveTo>
                  <a:lnTo>
                    <a:pt x="1475281" y="0"/>
                  </a:lnTo>
                  <a:lnTo>
                    <a:pt x="1475281" y="1475281"/>
                  </a:lnTo>
                  <a:lnTo>
                    <a:pt x="0" y="1475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275381" y="-9525"/>
              <a:ext cx="7263058" cy="8609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61"/>
                </a:lnSpc>
              </a:pPr>
              <a:r>
                <a:rPr lang="en-US" sz="4199">
                  <a:solidFill>
                    <a:srgbClr val="487307"/>
                  </a:solidFill>
                  <a:latin typeface="Blogger Sans Bold"/>
                </a:rPr>
                <a:t>Запит від фермера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2275381" y="934176"/>
              <a:ext cx="7764306" cy="778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31"/>
                </a:lnSpc>
              </a:pPr>
              <a:r>
                <a:rPr lang="en-US" sz="3199">
                  <a:solidFill>
                    <a:srgbClr val="141414"/>
                  </a:solidFill>
                  <a:latin typeface="Blogger Sans"/>
                </a:rPr>
                <a:t>Телефон. Форма на сайті. Бот.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140352" y="8500217"/>
            <a:ext cx="7821134" cy="1182261"/>
            <a:chOff x="0" y="0"/>
            <a:chExt cx="10428178" cy="1576348"/>
          </a:xfrm>
        </p:grpSpPr>
        <p:sp>
          <p:nvSpPr>
            <p:cNvPr id="19" name="Freeform 19"/>
            <p:cNvSpPr/>
            <p:nvPr/>
          </p:nvSpPr>
          <p:spPr>
            <a:xfrm>
              <a:off x="0" y="101067"/>
              <a:ext cx="1475281" cy="1475281"/>
            </a:xfrm>
            <a:custGeom>
              <a:avLst/>
              <a:gdLst/>
              <a:ahLst/>
              <a:cxnLst/>
              <a:rect l="l" t="t" r="r" b="b"/>
              <a:pathLst>
                <a:path w="1475281" h="1475281">
                  <a:moveTo>
                    <a:pt x="0" y="0"/>
                  </a:moveTo>
                  <a:lnTo>
                    <a:pt x="1475281" y="0"/>
                  </a:lnTo>
                  <a:lnTo>
                    <a:pt x="1475281" y="1475281"/>
                  </a:lnTo>
                  <a:lnTo>
                    <a:pt x="0" y="1475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275381" y="705358"/>
              <a:ext cx="8152797" cy="778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31"/>
                </a:lnSpc>
              </a:pPr>
              <a:r>
                <a:rPr lang="en-US" sz="3199">
                  <a:solidFill>
                    <a:srgbClr val="141414"/>
                  </a:solidFill>
                  <a:latin typeface="Blogger Sans"/>
                </a:rPr>
                <a:t>Ваш результат. Наша якість.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2275381" y="-9525"/>
              <a:ext cx="7764306" cy="8609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61"/>
                </a:lnSpc>
              </a:pPr>
              <a:r>
                <a:rPr lang="en-US" sz="4199">
                  <a:solidFill>
                    <a:srgbClr val="487307"/>
                  </a:solidFill>
                  <a:latin typeface="Blogger Sans Bold"/>
                </a:rPr>
                <a:t>Зворотній зв’язок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15698806" y="0"/>
            <a:ext cx="2589194" cy="2589194"/>
          </a:xfrm>
          <a:custGeom>
            <a:avLst/>
            <a:gdLst/>
            <a:ahLst/>
            <a:cxnLst/>
            <a:rect l="l" t="t" r="r" b="b"/>
            <a:pathLst>
              <a:path w="2589194" h="2589194">
                <a:moveTo>
                  <a:pt x="0" y="0"/>
                </a:moveTo>
                <a:lnTo>
                  <a:pt x="2589194" y="0"/>
                </a:lnTo>
                <a:lnTo>
                  <a:pt x="2589194" y="2589194"/>
                </a:lnTo>
                <a:lnTo>
                  <a:pt x="0" y="25891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143500"/>
            <a:ext cx="18288000" cy="5143500"/>
          </a:xfrm>
          <a:custGeom>
            <a:avLst/>
            <a:gdLst/>
            <a:ahLst/>
            <a:cxnLst/>
            <a:rect l="l" t="t" r="r" b="b"/>
            <a:pathLst>
              <a:path w="18288000" h="51435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222" b="-68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79790" y="3073087"/>
            <a:ext cx="14813510" cy="4140975"/>
            <a:chOff x="0" y="0"/>
            <a:chExt cx="6263737" cy="17509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63737" cy="1750968"/>
            </a:xfrm>
            <a:custGeom>
              <a:avLst/>
              <a:gdLst/>
              <a:ahLst/>
              <a:cxnLst/>
              <a:rect l="l" t="t" r="r" b="b"/>
              <a:pathLst>
                <a:path w="6263737" h="1750968">
                  <a:moveTo>
                    <a:pt x="6139277" y="1750968"/>
                  </a:moveTo>
                  <a:lnTo>
                    <a:pt x="124460" y="1750968"/>
                  </a:lnTo>
                  <a:cubicBezTo>
                    <a:pt x="55880" y="1750968"/>
                    <a:pt x="0" y="1695088"/>
                    <a:pt x="0" y="16265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39278" y="0"/>
                  </a:lnTo>
                  <a:cubicBezTo>
                    <a:pt x="6207858" y="0"/>
                    <a:pt x="6263737" y="55880"/>
                    <a:pt x="6263737" y="124460"/>
                  </a:cubicBezTo>
                  <a:lnTo>
                    <a:pt x="6263737" y="1626508"/>
                  </a:lnTo>
                  <a:cubicBezTo>
                    <a:pt x="6263737" y="1695088"/>
                    <a:pt x="6207858" y="1750968"/>
                    <a:pt x="6139278" y="1750968"/>
                  </a:cubicBezTo>
                  <a:close/>
                </a:path>
              </a:pathLst>
            </a:custGeom>
            <a:solidFill>
              <a:srgbClr val="45843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3635606" y="5379685"/>
            <a:ext cx="678506" cy="678506"/>
          </a:xfrm>
          <a:custGeom>
            <a:avLst/>
            <a:gdLst/>
            <a:ahLst/>
            <a:cxnLst/>
            <a:rect l="l" t="t" r="r" b="b"/>
            <a:pathLst>
              <a:path w="678506" h="678506">
                <a:moveTo>
                  <a:pt x="0" y="0"/>
                </a:moveTo>
                <a:lnTo>
                  <a:pt x="678506" y="0"/>
                </a:lnTo>
                <a:lnTo>
                  <a:pt x="678506" y="678506"/>
                </a:lnTo>
                <a:lnTo>
                  <a:pt x="0" y="6785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8414467" y="6484529"/>
            <a:ext cx="1459066" cy="145906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90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AutoShape 8"/>
          <p:cNvSpPr/>
          <p:nvPr/>
        </p:nvSpPr>
        <p:spPr>
          <a:xfrm rot="5400000">
            <a:off x="8858246" y="7175962"/>
            <a:ext cx="571508" cy="0"/>
          </a:xfrm>
          <a:prstGeom prst="line">
            <a:avLst/>
          </a:prstGeom>
          <a:ln w="76200" cap="rnd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635606" y="3488149"/>
            <a:ext cx="661932" cy="661932"/>
          </a:xfrm>
          <a:custGeom>
            <a:avLst/>
            <a:gdLst/>
            <a:ahLst/>
            <a:cxnLst/>
            <a:rect l="l" t="t" r="r" b="b"/>
            <a:pathLst>
              <a:path w="661932" h="661932">
                <a:moveTo>
                  <a:pt x="0" y="0"/>
                </a:moveTo>
                <a:lnTo>
                  <a:pt x="661932" y="0"/>
                </a:lnTo>
                <a:lnTo>
                  <a:pt x="661932" y="661931"/>
                </a:lnTo>
                <a:lnTo>
                  <a:pt x="0" y="6619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706975" y="3488149"/>
            <a:ext cx="661932" cy="661932"/>
          </a:xfrm>
          <a:custGeom>
            <a:avLst/>
            <a:gdLst/>
            <a:ahLst/>
            <a:cxnLst/>
            <a:rect l="l" t="t" r="r" b="b"/>
            <a:pathLst>
              <a:path w="661932" h="661932">
                <a:moveTo>
                  <a:pt x="0" y="0"/>
                </a:moveTo>
                <a:lnTo>
                  <a:pt x="661931" y="0"/>
                </a:lnTo>
                <a:lnTo>
                  <a:pt x="661931" y="661931"/>
                </a:lnTo>
                <a:lnTo>
                  <a:pt x="0" y="6619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245133" y="2773444"/>
            <a:ext cx="4642163" cy="4642163"/>
          </a:xfrm>
          <a:custGeom>
            <a:avLst/>
            <a:gdLst/>
            <a:ahLst/>
            <a:cxnLst/>
            <a:rect l="l" t="t" r="r" b="b"/>
            <a:pathLst>
              <a:path w="4642163" h="4642163">
                <a:moveTo>
                  <a:pt x="0" y="0"/>
                </a:moveTo>
                <a:lnTo>
                  <a:pt x="4642163" y="0"/>
                </a:lnTo>
                <a:lnTo>
                  <a:pt x="4642163" y="4642163"/>
                </a:lnTo>
                <a:lnTo>
                  <a:pt x="0" y="46421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652180" y="4442108"/>
            <a:ext cx="570424" cy="570424"/>
          </a:xfrm>
          <a:custGeom>
            <a:avLst/>
            <a:gdLst/>
            <a:ahLst/>
            <a:cxnLst/>
            <a:rect l="l" t="t" r="r" b="b"/>
            <a:pathLst>
              <a:path w="570424" h="570424">
                <a:moveTo>
                  <a:pt x="0" y="0"/>
                </a:moveTo>
                <a:lnTo>
                  <a:pt x="570425" y="0"/>
                </a:lnTo>
                <a:lnTo>
                  <a:pt x="570425" y="570425"/>
                </a:lnTo>
                <a:lnTo>
                  <a:pt x="0" y="5704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652180" y="6347552"/>
            <a:ext cx="645358" cy="387215"/>
          </a:xfrm>
          <a:custGeom>
            <a:avLst/>
            <a:gdLst/>
            <a:ahLst/>
            <a:cxnLst/>
            <a:rect l="l" t="t" r="r" b="b"/>
            <a:pathLst>
              <a:path w="645358" h="387215">
                <a:moveTo>
                  <a:pt x="0" y="0"/>
                </a:moveTo>
                <a:lnTo>
                  <a:pt x="645358" y="0"/>
                </a:lnTo>
                <a:lnTo>
                  <a:pt x="645358" y="387215"/>
                </a:lnTo>
                <a:lnTo>
                  <a:pt x="0" y="3872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2778743" y="922900"/>
            <a:ext cx="12730514" cy="87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9"/>
              </a:lnSpc>
            </a:pPr>
            <a:r>
              <a:rPr lang="en-US" sz="6399">
                <a:solidFill>
                  <a:srgbClr val="141414"/>
                </a:solidFill>
                <a:latin typeface="Blogger Sans Bold"/>
              </a:rPr>
              <a:t>Центр розвитку фермерства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967209" y="2015100"/>
            <a:ext cx="6353582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</a:pPr>
            <a:r>
              <a:rPr lang="en-US" sz="4800">
                <a:solidFill>
                  <a:srgbClr val="487307"/>
                </a:solidFill>
                <a:latin typeface="Blogger Sans Bold"/>
              </a:rPr>
              <a:t>“Врожай перемоги”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608710" y="4459287"/>
            <a:ext cx="5398173" cy="50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4"/>
              </a:lnSpc>
            </a:pPr>
            <a:r>
              <a:rPr lang="en-US" sz="3200" spc="-64">
                <a:solidFill>
                  <a:srgbClr val="FFFFFF"/>
                </a:solidFill>
                <a:latin typeface="Blogger Sans"/>
              </a:rPr>
              <a:t>+38 093 663 58 78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608710" y="6273126"/>
            <a:ext cx="5398173" cy="50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4"/>
              </a:lnSpc>
            </a:pPr>
            <a:r>
              <a:rPr lang="en-US" sz="3200" spc="-64">
                <a:solidFill>
                  <a:srgbClr val="FFFFFF"/>
                </a:solidFill>
                <a:latin typeface="Blogger Sans"/>
              </a:rPr>
              <a:t>farmer@bard.cv.ua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566808" y="5450905"/>
            <a:ext cx="4262981" cy="50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4"/>
              </a:lnSpc>
            </a:pPr>
            <a:r>
              <a:rPr lang="en-US" sz="3200" spc="-64">
                <a:solidFill>
                  <a:srgbClr val="FFFFFF"/>
                </a:solidFill>
                <a:latin typeface="Blogger Sans"/>
              </a:rPr>
              <a:t>farmer.bard.cv.ua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566808" y="3551081"/>
            <a:ext cx="5398173" cy="50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4"/>
              </a:lnSpc>
            </a:pPr>
            <a:r>
              <a:rPr lang="en-US" sz="3200" spc="-64">
                <a:solidFill>
                  <a:srgbClr val="FFFFFF"/>
                </a:solidFill>
                <a:latin typeface="Blogger Sans"/>
              </a:rPr>
              <a:t>@farmer.centre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321</Words>
  <Application>Microsoft Office PowerPoint</Application>
  <PresentationFormat>Custom</PresentationFormat>
  <Paragraphs>112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Nunito Sans Heavy</vt:lpstr>
      <vt:lpstr>Calibri</vt:lpstr>
      <vt:lpstr>Arial</vt:lpstr>
      <vt:lpstr>Blogger Sans Bold</vt:lpstr>
      <vt:lpstr>Blogger Sans</vt:lpstr>
      <vt:lpstr>Source Sans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Врожай перемоги 2</dc:title>
  <dc:creator>Tetiana Lebukhorska</dc:creator>
  <cp:lastModifiedBy>Tetiana Lebukhorska</cp:lastModifiedBy>
  <cp:revision>2</cp:revision>
  <dcterms:created xsi:type="dcterms:W3CDTF">2006-08-16T00:00:00Z</dcterms:created>
  <dcterms:modified xsi:type="dcterms:W3CDTF">2023-11-22T05:04:00Z</dcterms:modified>
  <dc:identifier>DAF0UV6mKLM</dc:identifier>
</cp:coreProperties>
</file>